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6" r:id="rId2"/>
    <p:sldId id="342" r:id="rId3"/>
    <p:sldId id="377" r:id="rId4"/>
    <p:sldId id="307" r:id="rId5"/>
    <p:sldId id="286" r:id="rId6"/>
    <p:sldId id="261" r:id="rId7"/>
    <p:sldId id="321" r:id="rId8"/>
    <p:sldId id="391" r:id="rId9"/>
    <p:sldId id="367" r:id="rId10"/>
    <p:sldId id="345" r:id="rId11"/>
    <p:sldId id="290" r:id="rId12"/>
    <p:sldId id="346" r:id="rId13"/>
    <p:sldId id="344" r:id="rId14"/>
    <p:sldId id="292" r:id="rId15"/>
    <p:sldId id="359" r:id="rId16"/>
    <p:sldId id="312" r:id="rId17"/>
    <p:sldId id="378" r:id="rId18"/>
    <p:sldId id="347" r:id="rId19"/>
    <p:sldId id="348" r:id="rId20"/>
    <p:sldId id="349" r:id="rId21"/>
    <p:sldId id="350" r:id="rId22"/>
    <p:sldId id="351" r:id="rId23"/>
    <p:sldId id="363" r:id="rId24"/>
    <p:sldId id="323" r:id="rId25"/>
    <p:sldId id="362" r:id="rId26"/>
    <p:sldId id="318" r:id="rId27"/>
    <p:sldId id="272" r:id="rId28"/>
    <p:sldId id="355" r:id="rId29"/>
    <p:sldId id="379" r:id="rId30"/>
    <p:sldId id="325" r:id="rId31"/>
    <p:sldId id="275" r:id="rId32"/>
    <p:sldId id="314" r:id="rId33"/>
    <p:sldId id="375" r:id="rId34"/>
    <p:sldId id="327" r:id="rId35"/>
    <p:sldId id="270" r:id="rId36"/>
    <p:sldId id="390" r:id="rId37"/>
    <p:sldId id="368" r:id="rId38"/>
    <p:sldId id="376" r:id="rId39"/>
    <p:sldId id="326" r:id="rId40"/>
    <p:sldId id="373" r:id="rId41"/>
    <p:sldId id="278" r:id="rId42"/>
    <p:sldId id="279" r:id="rId43"/>
    <p:sldId id="392" r:id="rId44"/>
    <p:sldId id="380" r:id="rId45"/>
    <p:sldId id="361" r:id="rId46"/>
    <p:sldId id="339" r:id="rId47"/>
    <p:sldId id="381" r:id="rId48"/>
    <p:sldId id="388" r:id="rId49"/>
    <p:sldId id="374" r:id="rId50"/>
    <p:sldId id="280" r:id="rId51"/>
    <p:sldId id="338" r:id="rId52"/>
    <p:sldId id="315" r:id="rId53"/>
    <p:sldId id="301" r:id="rId54"/>
    <p:sldId id="382" r:id="rId55"/>
    <p:sldId id="303" r:id="rId56"/>
    <p:sldId id="358" r:id="rId57"/>
    <p:sldId id="316" r:id="rId58"/>
    <p:sldId id="383" r:id="rId59"/>
    <p:sldId id="384" r:id="rId60"/>
    <p:sldId id="385" r:id="rId61"/>
    <p:sldId id="386" r:id="rId62"/>
    <p:sldId id="387" r:id="rId63"/>
    <p:sldId id="306" r:id="rId64"/>
    <p:sldId id="389" r:id="rId65"/>
    <p:sldId id="337" r:id="rId66"/>
    <p:sldId id="273" r:id="rId67"/>
    <p:sldId id="294" r:id="rId68"/>
    <p:sldId id="299" r:id="rId69"/>
    <p:sldId id="300" r:id="rId70"/>
    <p:sldId id="302" r:id="rId71"/>
    <p:sldId id="304" r:id="rId72"/>
    <p:sldId id="333" r:id="rId73"/>
    <p:sldId id="335" r:id="rId74"/>
    <p:sldId id="334" r:id="rId7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Default Section" id="{D518374F-712D-49A8-9321-AA2D099CC15C}">
          <p14:sldIdLst>
            <p14:sldId id="256"/>
            <p14:sldId id="342"/>
            <p14:sldId id="377"/>
            <p14:sldId id="307"/>
            <p14:sldId id="286"/>
            <p14:sldId id="261"/>
            <p14:sldId id="321"/>
            <p14:sldId id="391"/>
            <p14:sldId id="367"/>
            <p14:sldId id="345"/>
            <p14:sldId id="290"/>
            <p14:sldId id="346"/>
            <p14:sldId id="344"/>
            <p14:sldId id="292"/>
            <p14:sldId id="359"/>
            <p14:sldId id="312"/>
            <p14:sldId id="378"/>
            <p14:sldId id="347"/>
            <p14:sldId id="348"/>
            <p14:sldId id="349"/>
            <p14:sldId id="350"/>
            <p14:sldId id="351"/>
            <p14:sldId id="363"/>
            <p14:sldId id="323"/>
            <p14:sldId id="362"/>
            <p14:sldId id="318"/>
            <p14:sldId id="272"/>
            <p14:sldId id="355"/>
            <p14:sldId id="379"/>
            <p14:sldId id="325"/>
            <p14:sldId id="275"/>
            <p14:sldId id="314"/>
            <p14:sldId id="375"/>
            <p14:sldId id="327"/>
            <p14:sldId id="270"/>
            <p14:sldId id="390"/>
            <p14:sldId id="368"/>
            <p14:sldId id="376"/>
            <p14:sldId id="326"/>
            <p14:sldId id="373"/>
            <p14:sldId id="278"/>
            <p14:sldId id="279"/>
            <p14:sldId id="392"/>
            <p14:sldId id="380"/>
            <p14:sldId id="361"/>
            <p14:sldId id="339"/>
            <p14:sldId id="381"/>
            <p14:sldId id="388"/>
            <p14:sldId id="374"/>
            <p14:sldId id="280"/>
            <p14:sldId id="338"/>
            <p14:sldId id="315"/>
            <p14:sldId id="301"/>
            <p14:sldId id="382"/>
            <p14:sldId id="303"/>
            <p14:sldId id="358"/>
            <p14:sldId id="316"/>
            <p14:sldId id="383"/>
            <p14:sldId id="384"/>
            <p14:sldId id="385"/>
            <p14:sldId id="386"/>
            <p14:sldId id="387"/>
          </p14:sldIdLst>
        </p14:section>
        <p14:section name="Untitled Section" id="{51EDFC0A-5EE3-4A53-8DD3-04E2FCF32572}">
          <p14:sldIdLst>
            <p14:sldId id="306"/>
            <p14:sldId id="389"/>
            <p14:sldId id="337"/>
            <p14:sldId id="273"/>
            <p14:sldId id="294"/>
            <p14:sldId id="299"/>
            <p14:sldId id="300"/>
            <p14:sldId id="302"/>
            <p14:sldId id="304"/>
            <p14:sldId id="333"/>
            <p14:sldId id="335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FF5B"/>
    <a:srgbClr val="A6FF97"/>
    <a:srgbClr val="54FF37"/>
    <a:srgbClr val="24FE00"/>
    <a:srgbClr val="19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12"/>
    <p:restoredTop sz="94694"/>
  </p:normalViewPr>
  <p:slideViewPr>
    <p:cSldViewPr snapToGrid="0">
      <p:cViewPr>
        <p:scale>
          <a:sx n="55" d="100"/>
          <a:sy n="55" d="100"/>
        </p:scale>
        <p:origin x="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9" name="Shape 9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8757" indent="-288757">
              <a:buSzPct val="75000"/>
              <a:buChar char="•"/>
              <a:defRPr>
                <a:latin typeface="+mj-lt"/>
                <a:ea typeface="+mj-ea"/>
                <a:cs typeface="+mj-cs"/>
                <a:sym typeface="Trebuchet MS"/>
              </a:defRPr>
            </a:pPr>
            <a:r>
              <a:rPr dirty="0"/>
              <a:t>IoT devices, by definition, are often susceptible to MATE attacks: </a:t>
            </a:r>
          </a:p>
          <a:p>
            <a:pPr marL="685800" lvl="1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Trebuchet MS"/>
              </a:defRPr>
            </a:pPr>
            <a:r>
              <a:rPr dirty="0"/>
              <a:t> they are typically under the control of their owners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Trebuchet MS"/>
              </a:defRPr>
            </a:pPr>
            <a:r>
              <a:rPr dirty="0"/>
              <a:t>They are susceptible to many of the same attacks we’ve seen already</a:t>
            </a:r>
          </a:p>
          <a:p>
            <a:pPr marL="685800" lvl="1" indent="-228600">
              <a:buSzPct val="100000"/>
              <a:buAutoNum type="arabicPeriod"/>
              <a:defRPr>
                <a:latin typeface="+mj-lt"/>
                <a:ea typeface="+mj-ea"/>
                <a:cs typeface="+mj-cs"/>
                <a:sym typeface="Trebuchet MS"/>
              </a:defRPr>
            </a:pPr>
            <a:r>
              <a:rPr dirty="0"/>
              <a:t> someone might want to extract intellectual property embedded within these devices,</a:t>
            </a:r>
          </a:p>
          <a:p>
            <a:pPr marL="685800" lvl="1" indent="-228600">
              <a:buSzPct val="100000"/>
              <a:buAutoNum type="arabicPeriod"/>
              <a:defRPr>
                <a:latin typeface="+mj-lt"/>
                <a:ea typeface="+mj-ea"/>
                <a:cs typeface="+mj-cs"/>
                <a:sym typeface="Trebuchet MS"/>
              </a:defRPr>
            </a:pPr>
            <a:r>
              <a:rPr dirty="0"/>
              <a:t>or someone may want to tamper with them to cause harm, in this case a medical device.</a:t>
            </a:r>
          </a:p>
          <a:p>
            <a:pPr marL="685800" lvl="1" indent="-228600">
              <a:buSzPct val="100000"/>
              <a:buAutoNum type="arabicPeriod"/>
              <a:defRPr>
                <a:latin typeface="+mj-lt"/>
                <a:ea typeface="+mj-ea"/>
                <a:cs typeface="+mj-cs"/>
                <a:sym typeface="Trebuchet MS"/>
              </a:defRPr>
            </a:pPr>
            <a:r>
              <a:rPr dirty="0"/>
              <a:t> or since these devices often have credentials embedded in their firmware, someone might want to reverse engineer and get hold of these credentials.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5.sv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2.jpeg"/><Relationship Id="rId5" Type="http://schemas.openxmlformats.org/officeDocument/2006/relationships/image" Target="../media/image8.png"/><Relationship Id="rId10" Type="http://schemas.openxmlformats.org/officeDocument/2006/relationships/image" Target="../media/image5.sv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sz="6000" dirty="0"/>
              <a:t>Remotely Observing</a:t>
            </a:r>
            <a:r>
              <a:rPr lang="en-US" sz="6000" dirty="0"/>
              <a:t> </a:t>
            </a:r>
            <a:r>
              <a:rPr sz="6000" dirty="0"/>
              <a:t>Reverse Engineers to Evaluate Software Protection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315560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FF0000"/>
                </a:solidFill>
              </a:rPr>
              <a:t>By</a:t>
            </a:r>
            <a:r>
              <a:rPr dirty="0"/>
              <a:t> Claire Taylor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Committee Members:</a:t>
            </a:r>
          </a:p>
          <a:p>
            <a:r>
              <a:rPr lang="de-DE" dirty="0"/>
              <a:t>Christian Collberg, chair</a:t>
            </a:r>
          </a:p>
          <a:p>
            <a:r>
              <a:rPr lang="de-DE" dirty="0"/>
              <a:t>Kate Isaacs, member</a:t>
            </a:r>
          </a:p>
          <a:p>
            <a:r>
              <a:rPr lang="de-DE" dirty="0"/>
              <a:t>Saumya Debray, member</a:t>
            </a:r>
          </a:p>
          <a:p>
            <a:r>
              <a:rPr lang="de-DE" dirty="0"/>
              <a:t>Carlos Scheidegger, member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EB39E-0241-2632-C0EB-0DF4AA3153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770A-2E9C-4588-B181-010A994A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Complexity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9E6B0-A3CA-4951-B5C9-FA9BE4FFA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46535" y="1518513"/>
            <a:ext cx="5667153" cy="5107877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Instruction counts</a:t>
            </a:r>
          </a:p>
          <a:p>
            <a:pPr lvl="1"/>
            <a:r>
              <a:rPr lang="en-US" sz="2400" dirty="0"/>
              <a:t>Cyclomatic numbers</a:t>
            </a:r>
          </a:p>
          <a:p>
            <a:pPr lvl="1"/>
            <a:r>
              <a:rPr lang="en-US" sz="2400" dirty="0"/>
              <a:t>Knot counts</a:t>
            </a:r>
          </a:p>
          <a:p>
            <a:pPr lvl="1"/>
            <a:r>
              <a:rPr lang="en-US" sz="2400" i="1" dirty="0"/>
              <a:t>Many many more…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Designed to measure complexity of programs during development</a:t>
            </a:r>
          </a:p>
          <a:p>
            <a:pPr lvl="1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Simple!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Unclear if they measure difficulty of attack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DBD42-8858-4A69-A595-D39A53C5B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15" y="1518514"/>
            <a:ext cx="4173627" cy="3673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10808-053D-4A98-A296-D5F5080D09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67" y="365125"/>
            <a:ext cx="2285333" cy="52059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240B18-F72E-4239-A6F6-636D2DE8D509}"/>
              </a:ext>
            </a:extLst>
          </p:cNvPr>
          <p:cNvCxnSpPr>
            <a:cxnSpLocks/>
          </p:cNvCxnSpPr>
          <p:nvPr/>
        </p:nvCxnSpPr>
        <p:spPr>
          <a:xfrm>
            <a:off x="7292528" y="5582216"/>
            <a:ext cx="0" cy="594747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AA76F4-534F-B910-E5F6-1D4D59318A90}"/>
              </a:ext>
            </a:extLst>
          </p:cNvPr>
          <p:cNvSpPr txBox="1"/>
          <p:nvPr/>
        </p:nvSpPr>
        <p:spPr>
          <a:xfrm>
            <a:off x="7115777" y="6308210"/>
            <a:ext cx="32554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14CF9D-B63E-FE06-6321-BA5A424BAAF8}"/>
              </a:ext>
            </a:extLst>
          </p:cNvPr>
          <p:cNvCxnSpPr>
            <a:cxnSpLocks/>
          </p:cNvCxnSpPr>
          <p:nvPr/>
        </p:nvCxnSpPr>
        <p:spPr>
          <a:xfrm>
            <a:off x="10303742" y="5571094"/>
            <a:ext cx="0" cy="594747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A80887-B52D-9509-C93F-312614D608D9}"/>
              </a:ext>
            </a:extLst>
          </p:cNvPr>
          <p:cNvSpPr txBox="1"/>
          <p:nvPr/>
        </p:nvSpPr>
        <p:spPr>
          <a:xfrm>
            <a:off x="10000867" y="6257060"/>
            <a:ext cx="6040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4200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B2E26-D4B8-6687-2533-D7192E940F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9316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5109-09A9-4899-B190-47B12C1E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Students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20FB1-36D5-4F3D-B9F3-DC8CB1D89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how well students complete RE tasks</a:t>
            </a:r>
          </a:p>
          <a:p>
            <a:r>
              <a:rPr lang="en-US" dirty="0" err="1"/>
              <a:t>Ceccato</a:t>
            </a:r>
            <a:r>
              <a:rPr lang="en-US" dirty="0"/>
              <a:t> et al.</a:t>
            </a:r>
          </a:p>
          <a:p>
            <a:pPr lvl="1"/>
            <a:r>
              <a:rPr lang="en-US" sz="2400" dirty="0"/>
              <a:t>Masters and PhD students given RE task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Easy to find lots of subjects</a:t>
            </a:r>
          </a:p>
          <a:p>
            <a:r>
              <a:rPr lang="en-US" dirty="0">
                <a:solidFill>
                  <a:srgbClr val="FF0000"/>
                </a:solidFill>
              </a:rPr>
              <a:t>Unclear if results apply to real attackers</a:t>
            </a:r>
          </a:p>
          <a:p>
            <a:r>
              <a:rPr lang="en-US" dirty="0">
                <a:solidFill>
                  <a:srgbClr val="FF0000"/>
                </a:solidFill>
              </a:rPr>
              <a:t>Cannot ask students to attack “real” protections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5EF7E-4117-87F3-77C8-FB7AD9FDC9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751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5810-DF83-4BAE-AD18-610BD147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Professional Reverse Engineers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67907-0B91-41AC-9D52-35808E077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Observed challenges:</a:t>
            </a:r>
          </a:p>
          <a:p>
            <a:pPr lvl="1"/>
            <a:r>
              <a:rPr lang="en-US" sz="2400" dirty="0" err="1"/>
              <a:t>Ceccato</a:t>
            </a:r>
            <a:r>
              <a:rPr lang="en-US" sz="2400" dirty="0"/>
              <a:t> et al. and </a:t>
            </a:r>
            <a:r>
              <a:rPr lang="en-US" sz="2400" dirty="0" err="1"/>
              <a:t>Votipka</a:t>
            </a:r>
            <a:r>
              <a:rPr lang="en-US" sz="2400" dirty="0"/>
              <a:t> et al.</a:t>
            </a:r>
          </a:p>
          <a:p>
            <a:pPr lvl="1"/>
            <a:r>
              <a:rPr lang="en-US" sz="2400" dirty="0"/>
              <a:t>Relies on interviews</a:t>
            </a:r>
          </a:p>
          <a:p>
            <a:pPr lvl="1"/>
            <a:r>
              <a:rPr lang="en-US" sz="2400" dirty="0"/>
              <a:t>Models of RE behavior</a:t>
            </a:r>
          </a:p>
          <a:p>
            <a:pPr lvl="1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Gets general data from experts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Experts hesitant to disclose detailed techniques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18D4D79-C736-4E49-98D0-207082AD01E9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2578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Unobserved challenges:</a:t>
            </a:r>
          </a:p>
          <a:p>
            <a:pPr lvl="1" hangingPunct="1"/>
            <a:r>
              <a:rPr lang="en-US" sz="2400" dirty="0" err="1"/>
              <a:t>WhibOx</a:t>
            </a:r>
            <a:endParaRPr lang="en-US" sz="2400" dirty="0"/>
          </a:p>
          <a:p>
            <a:pPr lvl="2" hangingPunct="1"/>
            <a:r>
              <a:rPr lang="en-US" sz="2200" dirty="0"/>
              <a:t>All </a:t>
            </a:r>
            <a:r>
              <a:rPr lang="en-US" sz="2200" dirty="0" err="1"/>
              <a:t>whitebox</a:t>
            </a:r>
            <a:r>
              <a:rPr lang="en-US" sz="2200" dirty="0"/>
              <a:t> schemes broken</a:t>
            </a:r>
          </a:p>
          <a:p>
            <a:pPr lvl="1" hangingPunct="1"/>
            <a:r>
              <a:rPr lang="en-US" sz="2400" dirty="0"/>
              <a:t>ASPIRE</a:t>
            </a:r>
          </a:p>
          <a:p>
            <a:pPr lvl="2" hangingPunct="1"/>
            <a:r>
              <a:rPr lang="en-US" sz="2200" dirty="0"/>
              <a:t>Subjects solved 5 of 8</a:t>
            </a:r>
          </a:p>
          <a:p>
            <a:pPr lvl="1" hangingPunct="1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Tests real-world protection techniques</a:t>
            </a:r>
          </a:p>
          <a:p>
            <a:pPr lvl="1" hangingPunct="1"/>
            <a:r>
              <a:rPr lang="en-US" sz="2400" dirty="0">
                <a:solidFill>
                  <a:srgbClr val="FF0000"/>
                </a:solidFill>
              </a:rPr>
              <a:t>RE techniques are not examined or recorded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B1990-9357-EDEA-926F-01DE04A420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1468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92B8BF4-F5D4-7AAC-B8FA-5B6FBD2C546E}"/>
              </a:ext>
            </a:extLst>
          </p:cNvPr>
          <p:cNvGrpSpPr/>
          <p:nvPr/>
        </p:nvGrpSpPr>
        <p:grpSpPr>
          <a:xfrm>
            <a:off x="844673" y="1690688"/>
            <a:ext cx="1645508" cy="1500004"/>
            <a:chOff x="702276" y="2405654"/>
            <a:chExt cx="1645508" cy="1500004"/>
          </a:xfrm>
        </p:grpSpPr>
        <p:sp>
          <p:nvSpPr>
            <p:cNvPr id="4" name="Rectangle: Single Corner Snipped 3">
              <a:extLst>
                <a:ext uri="{FF2B5EF4-FFF2-40B4-BE49-F238E27FC236}">
                  <a16:creationId xmlns:a16="http://schemas.microsoft.com/office/drawing/2014/main" id="{E7A36D7B-2BD1-F5E2-5F54-4271E5BF07C3}"/>
                </a:ext>
              </a:extLst>
            </p:cNvPr>
            <p:cNvSpPr/>
            <p:nvPr/>
          </p:nvSpPr>
          <p:spPr>
            <a:xfrm>
              <a:off x="702276" y="2944609"/>
              <a:ext cx="1645508" cy="961049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D8F4EF-E7C6-8807-DCEC-0025BC968C8D}"/>
                </a:ext>
              </a:extLst>
            </p:cNvPr>
            <p:cNvSpPr txBox="1"/>
            <p:nvPr/>
          </p:nvSpPr>
          <p:spPr>
            <a:xfrm>
              <a:off x="726497" y="2405654"/>
              <a:ext cx="1621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Original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6C56A6-6104-0981-D05C-1468377D8991}"/>
                </a:ext>
              </a:extLst>
            </p:cNvPr>
            <p:cNvSpPr/>
            <p:nvPr/>
          </p:nvSpPr>
          <p:spPr>
            <a:xfrm>
              <a:off x="952258" y="3155656"/>
              <a:ext cx="765332" cy="523220"/>
            </a:xfrm>
            <a:prstGeom prst="rect">
              <a:avLst/>
            </a:prstGeom>
            <a:solidFill>
              <a:srgbClr val="66C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893E5087-3D10-DFD0-286E-E5449A251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59" y="2844406"/>
            <a:ext cx="2324356" cy="2324356"/>
          </a:xfrm>
          <a:prstGeom prst="rect">
            <a:avLst/>
          </a:prstGeom>
        </p:spPr>
      </p:pic>
      <p:sp>
        <p:nvSpPr>
          <p:cNvPr id="13" name="Rectangle: Single Corner Snipped 3">
            <a:extLst>
              <a:ext uri="{FF2B5EF4-FFF2-40B4-BE49-F238E27FC236}">
                <a16:creationId xmlns:a16="http://schemas.microsoft.com/office/drawing/2014/main" id="{39371715-24FD-8B9B-6837-BB60AC62DC0F}"/>
              </a:ext>
            </a:extLst>
          </p:cNvPr>
          <p:cNvSpPr/>
          <p:nvPr/>
        </p:nvSpPr>
        <p:spPr>
          <a:xfrm>
            <a:off x="4284462" y="2261083"/>
            <a:ext cx="1645508" cy="961049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247E1-01C7-0A5F-81EA-AC1E8C6E8E5C}"/>
              </a:ext>
            </a:extLst>
          </p:cNvPr>
          <p:cNvSpPr txBox="1"/>
          <p:nvPr/>
        </p:nvSpPr>
        <p:spPr>
          <a:xfrm>
            <a:off x="4308683" y="1722128"/>
            <a:ext cx="162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Protected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0FF72-9995-F3F6-3924-01ECFD9F6D10}"/>
              </a:ext>
            </a:extLst>
          </p:cNvPr>
          <p:cNvSpPr/>
          <p:nvPr/>
        </p:nvSpPr>
        <p:spPr>
          <a:xfrm>
            <a:off x="4534444" y="2472130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388F03-CF27-1208-3EF9-400596805430}"/>
              </a:ext>
            </a:extLst>
          </p:cNvPr>
          <p:cNvSpPr/>
          <p:nvPr/>
        </p:nvSpPr>
        <p:spPr>
          <a:xfrm>
            <a:off x="9177395" y="1983738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4C5BA-F99F-68B4-B5DB-FFA925A56977}"/>
              </a:ext>
            </a:extLst>
          </p:cNvPr>
          <p:cNvCxnSpPr>
            <a:cxnSpLocks/>
          </p:cNvCxnSpPr>
          <p:nvPr/>
        </p:nvCxnSpPr>
        <p:spPr>
          <a:xfrm>
            <a:off x="2664304" y="2686580"/>
            <a:ext cx="1495167" cy="1572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5B7A43-1550-C143-AE7E-283A4D54B38F}"/>
              </a:ext>
            </a:extLst>
          </p:cNvPr>
          <p:cNvSpPr txBox="1"/>
          <p:nvPr/>
        </p:nvSpPr>
        <p:spPr>
          <a:xfrm>
            <a:off x="2744285" y="2175142"/>
            <a:ext cx="11841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Obfuscate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D712BB-7E55-AE2E-A388-6A989B7F0CC6}"/>
              </a:ext>
            </a:extLst>
          </p:cNvPr>
          <p:cNvCxnSpPr>
            <a:cxnSpLocks/>
          </p:cNvCxnSpPr>
          <p:nvPr/>
        </p:nvCxnSpPr>
        <p:spPr>
          <a:xfrm>
            <a:off x="6172994" y="2670860"/>
            <a:ext cx="2385413" cy="39307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71F59E-5C47-A3A6-A8B3-6F4E7A22026B}"/>
              </a:ext>
            </a:extLst>
          </p:cNvPr>
          <p:cNvSpPr txBox="1"/>
          <p:nvPr/>
        </p:nvSpPr>
        <p:spPr>
          <a:xfrm>
            <a:off x="6095999" y="2178517"/>
            <a:ext cx="278330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Attack with tools T</a:t>
            </a:r>
            <a:r>
              <a:rPr lang="en-US" sz="1800" baseline="-25000" dirty="0"/>
              <a:t>1</a:t>
            </a:r>
            <a:r>
              <a:rPr lang="en-US" sz="1800" dirty="0"/>
              <a:t>, T</a:t>
            </a:r>
            <a:r>
              <a:rPr lang="en-US" sz="1800" baseline="-25000" dirty="0"/>
              <a:t>2</a:t>
            </a:r>
            <a:r>
              <a:rPr lang="en-US" sz="1800" dirty="0"/>
              <a:t>, T</a:t>
            </a:r>
            <a:r>
              <a:rPr lang="en-US" sz="1800" baseline="-25000" dirty="0"/>
              <a:t>x</a:t>
            </a:r>
            <a:r>
              <a:rPr lang="en-US" sz="1800" dirty="0"/>
              <a:t>!</a:t>
            </a:r>
          </a:p>
        </p:txBody>
      </p:sp>
      <p:pic>
        <p:nvPicPr>
          <p:cNvPr id="36" name="Graphic 35" descr="Users with solid fill">
            <a:extLst>
              <a:ext uri="{FF2B5EF4-FFF2-40B4-BE49-F238E27FC236}">
                <a16:creationId xmlns:a16="http://schemas.microsoft.com/office/drawing/2014/main" id="{2F161451-004D-14C6-32F1-BBE5261DA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6909" y="2787384"/>
            <a:ext cx="2438400" cy="2438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E5E49FA-CAAC-4549-4589-9C31C65E7BEE}"/>
              </a:ext>
            </a:extLst>
          </p:cNvPr>
          <p:cNvSpPr txBox="1"/>
          <p:nvPr/>
        </p:nvSpPr>
        <p:spPr>
          <a:xfrm>
            <a:off x="9825769" y="3296400"/>
            <a:ext cx="184489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Too slow!</a:t>
            </a:r>
            <a:endParaRPr lang="en-US" dirty="0"/>
          </a:p>
        </p:txBody>
      </p:sp>
      <p:pic>
        <p:nvPicPr>
          <p:cNvPr id="8" name="Graphic 7" descr="Hourglass Finished with solid fill">
            <a:extLst>
              <a:ext uri="{FF2B5EF4-FFF2-40B4-BE49-F238E27FC236}">
                <a16:creationId xmlns:a16="http://schemas.microsoft.com/office/drawing/2014/main" id="{4D162B87-B413-66DF-00ED-27C07F21C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5162" y="302386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6450E5-9377-3807-FB26-3B4703C8FD99}"/>
              </a:ext>
            </a:extLst>
          </p:cNvPr>
          <p:cNvSpPr txBox="1"/>
          <p:nvPr/>
        </p:nvSpPr>
        <p:spPr>
          <a:xfrm>
            <a:off x="9945015" y="2099448"/>
            <a:ext cx="184489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Broken!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0814739-F37E-3254-9476-85AAC68F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Current Tools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A8E481-30D3-12F0-FF09-8A177E3FD105}"/>
              </a:ext>
            </a:extLst>
          </p:cNvPr>
          <p:cNvSpPr txBox="1"/>
          <p:nvPr/>
        </p:nvSpPr>
        <p:spPr>
          <a:xfrm>
            <a:off x="517358" y="5042277"/>
            <a:ext cx="10292255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the state of the art (of public tools)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Tools could be easily tweaked, limited to known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D45166-3576-8907-EECD-63702EBB00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40" grpId="0" animBg="1"/>
      <p:bldP spid="22" grpId="0"/>
      <p:bldP spid="35" grpId="0"/>
      <p:bldP spid="60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E869-27CF-46B9-B697-E99EB671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Study (USENIX 2022)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327BF-1458-4104-8541-0F3F099EB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096" y="1690688"/>
            <a:ext cx="5187304" cy="487491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Mantovani</a:t>
            </a:r>
            <a:r>
              <a:rPr lang="en-US" dirty="0"/>
              <a:t> et al. (forthcoming)</a:t>
            </a:r>
          </a:p>
          <a:p>
            <a:r>
              <a:rPr lang="en-US" dirty="0"/>
              <a:t>Used a web-based RE tool with UI</a:t>
            </a:r>
          </a:p>
          <a:p>
            <a:pPr lvl="1"/>
            <a:r>
              <a:rPr lang="en-US" sz="2400" dirty="0"/>
              <a:t>Built to imitate typical RE tools</a:t>
            </a:r>
          </a:p>
          <a:p>
            <a:pPr lvl="1"/>
            <a:r>
              <a:rPr lang="en-US" sz="2400" dirty="0"/>
              <a:t>Provisioned with monitoring tools</a:t>
            </a:r>
          </a:p>
          <a:p>
            <a:r>
              <a:rPr lang="en-US" dirty="0">
                <a:solidFill>
                  <a:schemeClr val="tx1"/>
                </a:solidFill>
              </a:rPr>
              <a:t>Monitored users disassembling a binary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Recorded RE strategies in detail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Got significant # of subjects (72)</a:t>
            </a:r>
          </a:p>
          <a:p>
            <a:r>
              <a:rPr lang="en-US" dirty="0">
                <a:solidFill>
                  <a:srgbClr val="FF0000"/>
                </a:solidFill>
              </a:rPr>
              <a:t>Very specific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REs can only use given tool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Only tests RE of disassembly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Does not evaluate obfuscation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CF01B-2987-A9EB-C9FC-B42633E6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96" y="1823324"/>
            <a:ext cx="6421241" cy="39824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076C4-FC38-0BEF-656F-F83679D82D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20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A1D6-0B28-4832-B96E-994775FB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Obfuscation Evaluation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4A928E-D2CC-4133-B4FE-72E572A3F941}"/>
              </a:ext>
            </a:extLst>
          </p:cNvPr>
          <p:cNvGrpSpPr/>
          <p:nvPr/>
        </p:nvGrpSpPr>
        <p:grpSpPr>
          <a:xfrm>
            <a:off x="1014152" y="1551218"/>
            <a:ext cx="10163696" cy="3755564"/>
            <a:chOff x="1014151" y="2816862"/>
            <a:chExt cx="10163696" cy="375556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988A7D3-7FC2-4167-9D9B-9A8F746E3ED2}"/>
                </a:ext>
              </a:extLst>
            </p:cNvPr>
            <p:cNvGrpSpPr/>
            <p:nvPr/>
          </p:nvGrpSpPr>
          <p:grpSpPr>
            <a:xfrm>
              <a:off x="1014151" y="2816862"/>
              <a:ext cx="2890104" cy="3437360"/>
              <a:chOff x="1014151" y="1464426"/>
              <a:chExt cx="2890104" cy="3437360"/>
            </a:xfrm>
          </p:grpSpPr>
          <p:sp>
            <p:nvSpPr>
              <p:cNvPr id="6" name="Rectangle: Single Corner Snipped 5">
                <a:extLst>
                  <a:ext uri="{FF2B5EF4-FFF2-40B4-BE49-F238E27FC236}">
                    <a16:creationId xmlns:a16="http://schemas.microsoft.com/office/drawing/2014/main" id="{165B373B-C428-41C2-9255-3157DDFF4F2E}"/>
                  </a:ext>
                </a:extLst>
              </p:cNvPr>
              <p:cNvSpPr/>
              <p:nvPr/>
            </p:nvSpPr>
            <p:spPr>
              <a:xfrm>
                <a:off x="1014152" y="3213839"/>
                <a:ext cx="2890103" cy="1687947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&lt;include tigress&gt;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for(node n in P)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for(</a:t>
                </a:r>
                <a:r>
                  <a:rPr lang="en-US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inst</a:t>
                </a: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in n)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switch(</a:t>
                </a:r>
                <a:r>
                  <a:rPr lang="en-US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inst.type</a:t>
                </a: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):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case branch: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38A3F1-D7CB-498F-9F28-8E68824171C0}"/>
                  </a:ext>
                </a:extLst>
              </p:cNvPr>
              <p:cNvSpPr txBox="1"/>
              <p:nvPr/>
            </p:nvSpPr>
            <p:spPr>
              <a:xfrm>
                <a:off x="1014151" y="1464426"/>
                <a:ext cx="28901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Invent new obfuscation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BC458E-0A76-4E4A-B830-43A5497D6A64}"/>
                </a:ext>
              </a:extLst>
            </p:cNvPr>
            <p:cNvGrpSpPr/>
            <p:nvPr/>
          </p:nvGrpSpPr>
          <p:grpSpPr>
            <a:xfrm>
              <a:off x="4442413" y="2816862"/>
              <a:ext cx="3307171" cy="3055050"/>
              <a:chOff x="4442414" y="1464426"/>
              <a:chExt cx="3307171" cy="305505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B29CFA-A48F-420A-A87A-D4322F1C688B}"/>
                  </a:ext>
                </a:extLst>
              </p:cNvPr>
              <p:cNvSpPr/>
              <p:nvPr/>
            </p:nvSpPr>
            <p:spPr>
              <a:xfrm>
                <a:off x="4442414" y="3596148"/>
                <a:ext cx="3307171" cy="92332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 cap="flat">
                <a:solidFill>
                  <a:schemeClr val="tx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Defeats disassembler X</a:t>
                </a:r>
              </a:p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/>
                  <a:t>Code size increase</a:t>
                </a:r>
              </a:p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/>
                  <a:t>Difficult to analyze because…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F14F94-9D7C-4394-B387-29586D9535DC}"/>
                  </a:ext>
                </a:extLst>
              </p:cNvPr>
              <p:cNvSpPr txBox="1"/>
              <p:nvPr/>
            </p:nvSpPr>
            <p:spPr>
              <a:xfrm>
                <a:off x="4650947" y="1464426"/>
                <a:ext cx="28901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Invent evaluation method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73E4F5-5A4F-44CE-A596-8DAB88DD668A}"/>
                </a:ext>
              </a:extLst>
            </p:cNvPr>
            <p:cNvGrpSpPr/>
            <p:nvPr/>
          </p:nvGrpSpPr>
          <p:grpSpPr>
            <a:xfrm>
              <a:off x="8287743" y="3032306"/>
              <a:ext cx="2890104" cy="3540120"/>
              <a:chOff x="8287743" y="1679870"/>
              <a:chExt cx="2890104" cy="3540120"/>
            </a:xfrm>
          </p:grpSpPr>
          <p:pic>
            <p:nvPicPr>
              <p:cNvPr id="11" name="Graphic 10" descr="Users with solid fill">
                <a:extLst>
                  <a:ext uri="{FF2B5EF4-FFF2-40B4-BE49-F238E27FC236}">
                    <a16:creationId xmlns:a16="http://schemas.microsoft.com/office/drawing/2014/main" id="{67BC3D3B-6C96-463E-BE2D-F622352A0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70617" y="2895634"/>
                <a:ext cx="2324356" cy="232435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60405B-5FE1-4FB5-944E-DB6ABCE9A3DB}"/>
                  </a:ext>
                </a:extLst>
              </p:cNvPr>
              <p:cNvSpPr txBox="1"/>
              <p:nvPr/>
            </p:nvSpPr>
            <p:spPr>
              <a:xfrm>
                <a:off x="8287743" y="1679870"/>
                <a:ext cx="28901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Peer Review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502837-17E6-4594-9957-635CFE26741B}"/>
                </a:ext>
              </a:extLst>
            </p:cNvPr>
            <p:cNvCxnSpPr>
              <a:stCxn id="6" idx="0"/>
              <a:endCxn id="9" idx="1"/>
            </p:cNvCxnSpPr>
            <p:nvPr/>
          </p:nvCxnSpPr>
          <p:spPr>
            <a:xfrm flipV="1">
              <a:off x="3904255" y="5410248"/>
              <a:ext cx="538158" cy="1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B5B1BA-974E-45D7-B54E-E6AE8819D0FB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7749584" y="5410248"/>
              <a:ext cx="821033" cy="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2E922841-A655-4AAC-91EC-9D699AEFDDD5}"/>
              </a:ext>
            </a:extLst>
          </p:cNvPr>
          <p:cNvSpPr/>
          <p:nvPr/>
        </p:nvSpPr>
        <p:spPr>
          <a:xfrm>
            <a:off x="8570618" y="2365856"/>
            <a:ext cx="2453001" cy="908861"/>
          </a:xfrm>
          <a:prstGeom prst="wedgeEllipseCallou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Evaluation not convincing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502AD4-88B0-4EA1-88D2-7C3388227C28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flipH="1">
            <a:off x="6096000" y="2820287"/>
            <a:ext cx="2474618" cy="862653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050785-6ECB-85D5-6C00-B57F4501D0F9}"/>
              </a:ext>
            </a:extLst>
          </p:cNvPr>
          <p:cNvSpPr txBox="1"/>
          <p:nvPr/>
        </p:nvSpPr>
        <p:spPr>
          <a:xfrm>
            <a:off x="847795" y="5322219"/>
            <a:ext cx="8830077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Cannot compare algorithms from different papers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Lack of standard evaluation methods slows down progress in the field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8030C-ADB2-5F1D-50A2-B6863F9612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680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88990-5E45-4E20-821C-20F90C42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This work: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Remotely Monitored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Human Studies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55BCE-F965-333A-B730-BD2F0CBD1B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3484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Main </a:t>
            </a:r>
            <a:r>
              <a:rPr lang="en-US" dirty="0"/>
              <a:t>I</a:t>
            </a:r>
            <a:r>
              <a:rPr dirty="0"/>
              <a:t>de</a:t>
            </a:r>
            <a:r>
              <a:rPr lang="en-US" dirty="0"/>
              <a:t>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97387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dirty="0"/>
              <a:t>Generate representative reverse engineering challenges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Entice </a:t>
            </a:r>
            <a:r>
              <a:rPr lang="en-US" dirty="0"/>
              <a:t>professional</a:t>
            </a:r>
            <a:r>
              <a:rPr dirty="0"/>
              <a:t> R</a:t>
            </a:r>
            <a:r>
              <a:rPr lang="en-US" dirty="0"/>
              <a:t>E</a:t>
            </a:r>
            <a:r>
              <a:rPr dirty="0"/>
              <a:t>s</a:t>
            </a:r>
            <a:r>
              <a:rPr lang="en-US" dirty="0"/>
              <a:t> </a:t>
            </a:r>
            <a:r>
              <a:rPr dirty="0"/>
              <a:t>to solve them anywhere in the world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Monitor them remotely, collecting highly detailed data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Build models</a:t>
            </a:r>
            <a:r>
              <a:rPr lang="en-US" dirty="0"/>
              <a:t> from the collected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80BE87-F267-1201-8CCE-42C600BF5914}"/>
              </a:ext>
            </a:extLst>
          </p:cNvPr>
          <p:cNvSpPr txBox="1">
            <a:spLocks/>
          </p:cNvSpPr>
          <p:nvPr/>
        </p:nvSpPr>
        <p:spPr>
          <a:xfrm>
            <a:off x="838200" y="3934434"/>
            <a:ext cx="10256976" cy="1906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accent1"/>
                </a:solidFill>
              </a:rPr>
              <a:t>We gather real world reverse engineering data</a:t>
            </a:r>
          </a:p>
          <a:p>
            <a:pPr hangingPunct="1"/>
            <a:r>
              <a:rPr lang="en-US" dirty="0">
                <a:solidFill>
                  <a:schemeClr val="accent1"/>
                </a:solidFill>
              </a:rPr>
              <a:t>Fine grained data enables many different analyses</a:t>
            </a:r>
          </a:p>
          <a:p>
            <a:pPr hangingPunct="1"/>
            <a:r>
              <a:rPr lang="en-US" dirty="0">
                <a:solidFill>
                  <a:schemeClr val="accent1"/>
                </a:solidFill>
              </a:rPr>
              <a:t>Can be used with any challenge type</a:t>
            </a:r>
          </a:p>
          <a:p>
            <a:pPr hangingPunct="1"/>
            <a:r>
              <a:rPr lang="en-US" dirty="0">
                <a:solidFill>
                  <a:schemeClr val="accent1"/>
                </a:solidFill>
              </a:rPr>
              <a:t>Subjects can use the tools and environments  they like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04E75F-CD2B-7121-3450-87B233825526}"/>
              </a:ext>
            </a:extLst>
          </p:cNvPr>
          <p:cNvSpPr txBox="1">
            <a:spLocks/>
          </p:cNvSpPr>
          <p:nvPr/>
        </p:nvSpPr>
        <p:spPr>
          <a:xfrm>
            <a:off x="838200" y="5976269"/>
            <a:ext cx="6191250" cy="63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rgbClr val="FF0000"/>
                </a:solidFill>
              </a:rPr>
              <a:t>Lots of issues!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53BFB-B7FD-EEF5-9643-333D935534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772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AAA25D6-5BDB-4B2F-3D01-99A5AAE5A4DB}"/>
              </a:ext>
            </a:extLst>
          </p:cNvPr>
          <p:cNvGrpSpPr/>
          <p:nvPr/>
        </p:nvGrpSpPr>
        <p:grpSpPr>
          <a:xfrm>
            <a:off x="314482" y="110938"/>
            <a:ext cx="2132090" cy="2764482"/>
            <a:chOff x="314482" y="110938"/>
            <a:chExt cx="2132090" cy="2764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2B8BF4-F5D4-7AAC-B8FA-5B6FBD2C546E}"/>
                </a:ext>
              </a:extLst>
            </p:cNvPr>
            <p:cNvGrpSpPr/>
            <p:nvPr/>
          </p:nvGrpSpPr>
          <p:grpSpPr>
            <a:xfrm>
              <a:off x="579096" y="110938"/>
              <a:ext cx="1867476" cy="1930891"/>
              <a:chOff x="702276" y="1974767"/>
              <a:chExt cx="1867476" cy="1930891"/>
            </a:xfrm>
          </p:grpSpPr>
          <p:sp>
            <p:nvSpPr>
              <p:cNvPr id="4" name="Rectangle: Single Corner Snipped 3">
                <a:extLst>
                  <a:ext uri="{FF2B5EF4-FFF2-40B4-BE49-F238E27FC236}">
                    <a16:creationId xmlns:a16="http://schemas.microsoft.com/office/drawing/2014/main" id="{E7A36D7B-2BD1-F5E2-5F54-4271E5BF07C3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8F4EF-E7C6-8807-DCEC-0025BC968C8D}"/>
                  </a:ext>
                </a:extLst>
              </p:cNvPr>
              <p:cNvSpPr txBox="1"/>
              <p:nvPr/>
            </p:nvSpPr>
            <p:spPr>
              <a:xfrm>
                <a:off x="744944" y="1974767"/>
                <a:ext cx="18248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Random</a:t>
                </a:r>
              </a:p>
              <a:p>
                <a:r>
                  <a:rPr lang="en-US" sz="2800" dirty="0"/>
                  <a:t>Program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C56A6-6104-0981-D05C-1468377D8991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c 8" descr="Users with solid fill">
              <a:extLst>
                <a:ext uri="{FF2B5EF4-FFF2-40B4-BE49-F238E27FC236}">
                  <a16:creationId xmlns:a16="http://schemas.microsoft.com/office/drawing/2014/main" id="{893E5087-3D10-DFD0-286E-E5449A25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4482" y="1854456"/>
              <a:ext cx="1020964" cy="1020964"/>
            </a:xfrm>
            <a:prstGeom prst="rect">
              <a:avLst/>
            </a:prstGeom>
          </p:spPr>
        </p:pic>
      </p:grpSp>
      <p:sp>
        <p:nvSpPr>
          <p:cNvPr id="13" name="Rectangle: Single Corner Snipped 3">
            <a:extLst>
              <a:ext uri="{FF2B5EF4-FFF2-40B4-BE49-F238E27FC236}">
                <a16:creationId xmlns:a16="http://schemas.microsoft.com/office/drawing/2014/main" id="{39371715-24FD-8B9B-6837-BB60AC62DC0F}"/>
              </a:ext>
            </a:extLst>
          </p:cNvPr>
          <p:cNvSpPr/>
          <p:nvPr/>
        </p:nvSpPr>
        <p:spPr>
          <a:xfrm>
            <a:off x="4067899" y="1104352"/>
            <a:ext cx="1645508" cy="961049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247E1-01C7-0A5F-81EA-AC1E8C6E8E5C}"/>
              </a:ext>
            </a:extLst>
          </p:cNvPr>
          <p:cNvSpPr txBox="1"/>
          <p:nvPr/>
        </p:nvSpPr>
        <p:spPr>
          <a:xfrm>
            <a:off x="3886304" y="110938"/>
            <a:ext cx="1901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Protected</a:t>
            </a:r>
          </a:p>
          <a:p>
            <a:r>
              <a:rPr lang="en-US" sz="2800" dirty="0"/>
              <a:t>Challenge</a:t>
            </a:r>
          </a:p>
          <a:p>
            <a:endParaRPr lang="en-US" sz="2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4C5BA-F99F-68B4-B5DB-FFA925A56977}"/>
              </a:ext>
            </a:extLst>
          </p:cNvPr>
          <p:cNvCxnSpPr>
            <a:cxnSpLocks/>
          </p:cNvCxnSpPr>
          <p:nvPr/>
        </p:nvCxnSpPr>
        <p:spPr>
          <a:xfrm>
            <a:off x="2398727" y="1537717"/>
            <a:ext cx="1495167" cy="1572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5B7A43-1550-C143-AE7E-283A4D54B38F}"/>
              </a:ext>
            </a:extLst>
          </p:cNvPr>
          <p:cNvSpPr txBox="1"/>
          <p:nvPr/>
        </p:nvSpPr>
        <p:spPr>
          <a:xfrm>
            <a:off x="2689596" y="1080780"/>
            <a:ext cx="118418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Protect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D712BB-7E55-AE2E-A388-6A989B7F0CC6}"/>
              </a:ext>
            </a:extLst>
          </p:cNvPr>
          <p:cNvCxnSpPr>
            <a:cxnSpLocks/>
          </p:cNvCxnSpPr>
          <p:nvPr/>
        </p:nvCxnSpPr>
        <p:spPr>
          <a:xfrm>
            <a:off x="5907417" y="1521997"/>
            <a:ext cx="1551257" cy="2358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71F59E-5C47-A3A6-A8B3-6F4E7A22026B}"/>
              </a:ext>
            </a:extLst>
          </p:cNvPr>
          <p:cNvSpPr txBox="1"/>
          <p:nvPr/>
        </p:nvSpPr>
        <p:spPr>
          <a:xfrm>
            <a:off x="5932426" y="796821"/>
            <a:ext cx="156186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Announce competition</a:t>
            </a:r>
          </a:p>
        </p:txBody>
      </p:sp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125125-3C30-19C7-7F33-1C7B8D57A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49" y="832353"/>
            <a:ext cx="2468457" cy="1379287"/>
          </a:xfrm>
          <a:prstGeom prst="rect">
            <a:avLst/>
          </a:prstGeom>
        </p:spPr>
      </p:pic>
      <p:pic>
        <p:nvPicPr>
          <p:cNvPr id="36" name="Graphic 35" descr="Users with solid fill">
            <a:extLst>
              <a:ext uri="{FF2B5EF4-FFF2-40B4-BE49-F238E27FC236}">
                <a16:creationId xmlns:a16="http://schemas.microsoft.com/office/drawing/2014/main" id="{2F161451-004D-14C6-32F1-BBE5261D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9993" y="488427"/>
            <a:ext cx="1020608" cy="10206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5DA4AF-CF78-1CA8-7208-E0DD1979F5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38" y="2687101"/>
            <a:ext cx="4546011" cy="33011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8F17FB-CB2C-6F32-DEB7-FAE61A54809C}"/>
              </a:ext>
            </a:extLst>
          </p:cNvPr>
          <p:cNvSpPr txBox="1"/>
          <p:nvPr/>
        </p:nvSpPr>
        <p:spPr>
          <a:xfrm>
            <a:off x="10912358" y="1318460"/>
            <a:ext cx="103163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Attack!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EF3775-3FAC-D8B8-CE10-70E013C95C32}"/>
              </a:ext>
            </a:extLst>
          </p:cNvPr>
          <p:cNvGrpSpPr/>
          <p:nvPr/>
        </p:nvGrpSpPr>
        <p:grpSpPr>
          <a:xfrm>
            <a:off x="7355012" y="4572994"/>
            <a:ext cx="1742211" cy="748079"/>
            <a:chOff x="7355013" y="4572996"/>
            <a:chExt cx="1645508" cy="8220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3535FB-7105-A3DE-C602-E4846F6EC7CE}"/>
                </a:ext>
              </a:extLst>
            </p:cNvPr>
            <p:cNvSpPr/>
            <p:nvPr/>
          </p:nvSpPr>
          <p:spPr>
            <a:xfrm>
              <a:off x="7355013" y="4572996"/>
              <a:ext cx="1645508" cy="793114"/>
            </a:xfrm>
            <a:prstGeom prst="rect">
              <a:avLst/>
            </a:prstGeom>
            <a:solidFill>
              <a:srgbClr val="00B0F0"/>
            </a:solidFill>
            <a:ln w="41275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38AE69-BE0F-F1F4-FDD6-96828E580307}"/>
                </a:ext>
              </a:extLst>
            </p:cNvPr>
            <p:cNvSpPr txBox="1"/>
            <p:nvPr/>
          </p:nvSpPr>
          <p:spPr>
            <a:xfrm>
              <a:off x="7458674" y="4617163"/>
              <a:ext cx="1495167" cy="777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Our endpoint monitor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5BC9FF-6815-0412-A7D7-0215AD5CBFBB}"/>
              </a:ext>
            </a:extLst>
          </p:cNvPr>
          <p:cNvCxnSpPr>
            <a:cxnSpLocks/>
          </p:cNvCxnSpPr>
          <p:nvPr/>
        </p:nvCxnSpPr>
        <p:spPr>
          <a:xfrm flipH="1">
            <a:off x="6293463" y="4205497"/>
            <a:ext cx="779164" cy="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0506E952-982E-C7E0-65A4-65249B11D6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98" y="2803791"/>
            <a:ext cx="4219354" cy="221845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009AF3C-E705-05BA-BCBB-6991AEA523C6}"/>
              </a:ext>
            </a:extLst>
          </p:cNvPr>
          <p:cNvSpPr txBox="1"/>
          <p:nvPr/>
        </p:nvSpPr>
        <p:spPr>
          <a:xfrm>
            <a:off x="2384850" y="2337857"/>
            <a:ext cx="3721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Analyze Collected Data</a:t>
            </a:r>
          </a:p>
          <a:p>
            <a:endParaRPr lang="en-US" sz="28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27DC32-7413-360F-15EF-A329021C29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54" y="5217799"/>
            <a:ext cx="4155913" cy="152926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9803878-48AC-A11F-3D4F-85792C836B6D}"/>
              </a:ext>
            </a:extLst>
          </p:cNvPr>
          <p:cNvSpPr txBox="1"/>
          <p:nvPr/>
        </p:nvSpPr>
        <p:spPr>
          <a:xfrm>
            <a:off x="295777" y="3528319"/>
            <a:ext cx="1212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Build</a:t>
            </a:r>
          </a:p>
          <a:p>
            <a:r>
              <a:rPr lang="en-US" sz="2800" dirty="0"/>
              <a:t>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0FF72-9995-F3F6-3924-01ECFD9F6D10}"/>
              </a:ext>
            </a:extLst>
          </p:cNvPr>
          <p:cNvSpPr/>
          <p:nvPr/>
        </p:nvSpPr>
        <p:spPr>
          <a:xfrm>
            <a:off x="4268867" y="1323267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38AEAF-A8DB-8FC2-E9C3-3C7550A65D64}"/>
              </a:ext>
            </a:extLst>
          </p:cNvPr>
          <p:cNvSpPr txBox="1"/>
          <p:nvPr/>
        </p:nvSpPr>
        <p:spPr>
          <a:xfrm>
            <a:off x="10107206" y="252900"/>
            <a:ext cx="11258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PAY $$s!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EFA13F9-8D64-9A7B-AF82-913DECA5CBEF}"/>
              </a:ext>
            </a:extLst>
          </p:cNvPr>
          <p:cNvCxnSpPr/>
          <p:nvPr/>
        </p:nvCxnSpPr>
        <p:spPr>
          <a:xfrm>
            <a:off x="10345479" y="1600200"/>
            <a:ext cx="930349" cy="737657"/>
          </a:xfrm>
          <a:prstGeom prst="curvedConnector3">
            <a:avLst>
              <a:gd name="adj1" fmla="val 99714"/>
            </a:avLst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056BFAC-44A4-8A45-1823-A1C629EDB81C}"/>
              </a:ext>
            </a:extLst>
          </p:cNvPr>
          <p:cNvCxnSpPr/>
          <p:nvPr/>
        </p:nvCxnSpPr>
        <p:spPr>
          <a:xfrm rot="5400000">
            <a:off x="1109854" y="4407609"/>
            <a:ext cx="919523" cy="700857"/>
          </a:xfrm>
          <a:prstGeom prst="curvedConnector3">
            <a:avLst>
              <a:gd name="adj1" fmla="val -1210"/>
            </a:avLst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9C6270-2801-85D5-11FE-76CDA882D1F5}"/>
              </a:ext>
            </a:extLst>
          </p:cNvPr>
          <p:cNvSpPr txBox="1"/>
          <p:nvPr/>
        </p:nvSpPr>
        <p:spPr>
          <a:xfrm>
            <a:off x="7449663" y="350032"/>
            <a:ext cx="190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 Event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BB22E-91A3-4A1F-8025-63495FF3F3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00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/>
      <p:bldP spid="35" grpId="0"/>
      <p:bldP spid="32" grpId="0"/>
      <p:bldP spid="42" grpId="0"/>
      <p:bldP spid="45" grpId="0"/>
      <p:bldP spid="15" grpId="0" animBg="1"/>
      <p:bldP spid="50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AAA25D6-5BDB-4B2F-3D01-99A5AAE5A4DB}"/>
              </a:ext>
            </a:extLst>
          </p:cNvPr>
          <p:cNvGrpSpPr/>
          <p:nvPr/>
        </p:nvGrpSpPr>
        <p:grpSpPr>
          <a:xfrm>
            <a:off x="314482" y="110938"/>
            <a:ext cx="2132090" cy="2764482"/>
            <a:chOff x="314482" y="110938"/>
            <a:chExt cx="2132090" cy="2764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2B8BF4-F5D4-7AAC-B8FA-5B6FBD2C546E}"/>
                </a:ext>
              </a:extLst>
            </p:cNvPr>
            <p:cNvGrpSpPr/>
            <p:nvPr/>
          </p:nvGrpSpPr>
          <p:grpSpPr>
            <a:xfrm>
              <a:off x="579096" y="110938"/>
              <a:ext cx="1867476" cy="1930891"/>
              <a:chOff x="702276" y="1974767"/>
              <a:chExt cx="1867476" cy="1930891"/>
            </a:xfrm>
          </p:grpSpPr>
          <p:sp>
            <p:nvSpPr>
              <p:cNvPr id="4" name="Rectangle: Single Corner Snipped 3">
                <a:extLst>
                  <a:ext uri="{FF2B5EF4-FFF2-40B4-BE49-F238E27FC236}">
                    <a16:creationId xmlns:a16="http://schemas.microsoft.com/office/drawing/2014/main" id="{E7A36D7B-2BD1-F5E2-5F54-4271E5BF07C3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8F4EF-E7C6-8807-DCEC-0025BC968C8D}"/>
                  </a:ext>
                </a:extLst>
              </p:cNvPr>
              <p:cNvSpPr txBox="1"/>
              <p:nvPr/>
            </p:nvSpPr>
            <p:spPr>
              <a:xfrm>
                <a:off x="744944" y="1974767"/>
                <a:ext cx="18248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Random</a:t>
                </a:r>
              </a:p>
              <a:p>
                <a:r>
                  <a:rPr lang="en-US" sz="2800" dirty="0"/>
                  <a:t>Program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C56A6-6104-0981-D05C-1468377D8991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c 8" descr="Users with solid fill">
              <a:extLst>
                <a:ext uri="{FF2B5EF4-FFF2-40B4-BE49-F238E27FC236}">
                  <a16:creationId xmlns:a16="http://schemas.microsoft.com/office/drawing/2014/main" id="{893E5087-3D10-DFD0-286E-E5449A25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4482" y="1854456"/>
              <a:ext cx="1020964" cy="10209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18935-D579-E329-82D4-92B0D4831976}"/>
              </a:ext>
            </a:extLst>
          </p:cNvPr>
          <p:cNvGrpSpPr/>
          <p:nvPr/>
        </p:nvGrpSpPr>
        <p:grpSpPr>
          <a:xfrm>
            <a:off x="2398727" y="110938"/>
            <a:ext cx="3389236" cy="1954463"/>
            <a:chOff x="2398727" y="110938"/>
            <a:chExt cx="3389236" cy="1954463"/>
          </a:xfrm>
        </p:grpSpPr>
        <p:sp>
          <p:nvSpPr>
            <p:cNvPr id="13" name="Rectangle: Single Corner Snipped 3">
              <a:extLst>
                <a:ext uri="{FF2B5EF4-FFF2-40B4-BE49-F238E27FC236}">
                  <a16:creationId xmlns:a16="http://schemas.microsoft.com/office/drawing/2014/main" id="{39371715-24FD-8B9B-6837-BB60AC62DC0F}"/>
                </a:ext>
              </a:extLst>
            </p:cNvPr>
            <p:cNvSpPr/>
            <p:nvPr/>
          </p:nvSpPr>
          <p:spPr>
            <a:xfrm>
              <a:off x="4067899" y="1104352"/>
              <a:ext cx="1645508" cy="961049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247E1-01C7-0A5F-81EA-AC1E8C6E8E5C}"/>
                </a:ext>
              </a:extLst>
            </p:cNvPr>
            <p:cNvSpPr txBox="1"/>
            <p:nvPr/>
          </p:nvSpPr>
          <p:spPr>
            <a:xfrm>
              <a:off x="3886304" y="110938"/>
              <a:ext cx="19016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  <a:p>
              <a:r>
                <a:rPr lang="en-US" sz="2800" dirty="0"/>
                <a:t>Challenge</a:t>
              </a:r>
            </a:p>
            <a:p>
              <a:endParaRPr lang="en-US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784C5BA-F99F-68B4-B5DB-FFA925A56977}"/>
                </a:ext>
              </a:extLst>
            </p:cNvPr>
            <p:cNvCxnSpPr>
              <a:cxnSpLocks/>
            </p:cNvCxnSpPr>
            <p:nvPr/>
          </p:nvCxnSpPr>
          <p:spPr>
            <a:xfrm>
              <a:off x="2398727" y="1537717"/>
              <a:ext cx="1495167" cy="1572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5B7A43-1550-C143-AE7E-283A4D54B38F}"/>
                </a:ext>
              </a:extLst>
            </p:cNvPr>
            <p:cNvSpPr txBox="1"/>
            <p:nvPr/>
          </p:nvSpPr>
          <p:spPr>
            <a:xfrm>
              <a:off x="2689596" y="1080780"/>
              <a:ext cx="1184186" cy="40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Protect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0FF72-9995-F3F6-3924-01ECFD9F6D10}"/>
              </a:ext>
            </a:extLst>
          </p:cNvPr>
          <p:cNvSpPr/>
          <p:nvPr/>
        </p:nvSpPr>
        <p:spPr>
          <a:xfrm>
            <a:off x="4268867" y="1323267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3A1CC98B-1F9C-178F-A656-02269A944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4410" y="3538017"/>
            <a:ext cx="6413121" cy="1278155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RQ3: </a:t>
            </a:r>
            <a:r>
              <a:rPr lang="en-US" dirty="0"/>
              <a:t>Will generated synthetic reverse engineering challenges capture real-world reverse engineering tasks?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2C0F6-99AF-212F-ED74-0284192E75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911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571CED8-3A6D-D6F7-E87F-A8DFBABBA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10" y="3586864"/>
            <a:ext cx="5166242" cy="2906011"/>
          </a:xfrm>
          <a:prstGeom prst="rect">
            <a:avLst/>
          </a:prstGeom>
        </p:spPr>
      </p:pic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Man-At-The-End</a:t>
            </a:r>
            <a:r>
              <a:rPr dirty="0"/>
              <a:t> Scenario</a:t>
            </a:r>
          </a:p>
        </p:txBody>
      </p:sp>
      <p:sp>
        <p:nvSpPr>
          <p:cNvPr id="9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/>
              <a:t>Defense:</a:t>
            </a:r>
          </a:p>
          <a:p>
            <a:pPr lvl="1"/>
            <a:r>
              <a:rPr lang="en-US" dirty="0"/>
              <a:t>Create a program</a:t>
            </a:r>
          </a:p>
          <a:p>
            <a:pPr lvl="1"/>
            <a:r>
              <a:rPr lang="en-US" dirty="0"/>
              <a:t>Include one or more sensitive assets:</a:t>
            </a:r>
          </a:p>
          <a:p>
            <a:pPr lvl="2"/>
            <a:r>
              <a:rPr lang="en-US" dirty="0"/>
              <a:t>Encryption keys</a:t>
            </a:r>
          </a:p>
          <a:p>
            <a:pPr lvl="2"/>
            <a:r>
              <a:rPr lang="en-US" dirty="0"/>
              <a:t>Passwords</a:t>
            </a:r>
          </a:p>
          <a:p>
            <a:pPr lvl="2"/>
            <a:r>
              <a:rPr lang="en-US" dirty="0"/>
              <a:t>Intellectual property</a:t>
            </a:r>
          </a:p>
          <a:p>
            <a:pPr lvl="1"/>
            <a:r>
              <a:rPr lang="en-US" dirty="0"/>
              <a:t>Distribute program</a:t>
            </a:r>
          </a:p>
          <a:p>
            <a:r>
              <a:rPr lang="en-US" dirty="0"/>
              <a:t>Attacker:</a:t>
            </a:r>
          </a:p>
          <a:p>
            <a:pPr lvl="1"/>
            <a:r>
              <a:rPr lang="en-US" dirty="0"/>
              <a:t>Obtain program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Extract asset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76094C42-110D-431F-A9A7-C08E292B330D}"/>
              </a:ext>
            </a:extLst>
          </p:cNvPr>
          <p:cNvSpPr/>
          <p:nvPr/>
        </p:nvSpPr>
        <p:spPr>
          <a:xfrm>
            <a:off x="7270536" y="1476056"/>
            <a:ext cx="3514422" cy="1754827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D80EC-C45D-4B9B-A6C7-E194BBE6DAF2}"/>
              </a:ext>
            </a:extLst>
          </p:cNvPr>
          <p:cNvSpPr txBox="1"/>
          <p:nvPr/>
        </p:nvSpPr>
        <p:spPr>
          <a:xfrm>
            <a:off x="7270536" y="1429078"/>
            <a:ext cx="351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EF62-BBB5-4421-9423-191172505194}"/>
              </a:ext>
            </a:extLst>
          </p:cNvPr>
          <p:cNvSpPr/>
          <p:nvPr/>
        </p:nvSpPr>
        <p:spPr>
          <a:xfrm>
            <a:off x="7384593" y="1957051"/>
            <a:ext cx="2285515" cy="115869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C2D72-D5DE-41C7-BDAD-96E349DFC6BF}"/>
              </a:ext>
            </a:extLst>
          </p:cNvPr>
          <p:cNvSpPr txBox="1"/>
          <p:nvPr/>
        </p:nvSpPr>
        <p:spPr>
          <a:xfrm>
            <a:off x="7384593" y="1928628"/>
            <a:ext cx="22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A1255-89AD-4D98-873A-B10EB0A1F72C}"/>
              </a:ext>
            </a:extLst>
          </p:cNvPr>
          <p:cNvSpPr txBox="1"/>
          <p:nvPr/>
        </p:nvSpPr>
        <p:spPr>
          <a:xfrm>
            <a:off x="7384592" y="2340564"/>
            <a:ext cx="2285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Password = “12345”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SQL = “SELECT *…”</a:t>
            </a:r>
          </a:p>
        </p:txBody>
      </p:sp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95A56C11-CC16-211C-1524-F426E090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6869" y="-164896"/>
            <a:ext cx="2324356" cy="2324356"/>
          </a:xfrm>
          <a:prstGeom prst="rect">
            <a:avLst/>
          </a:prstGeom>
        </p:spPr>
      </p:pic>
      <p:pic>
        <p:nvPicPr>
          <p:cNvPr id="8" name="Graphic 7" descr="Users with solid fill">
            <a:extLst>
              <a:ext uri="{FF2B5EF4-FFF2-40B4-BE49-F238E27FC236}">
                <a16:creationId xmlns:a16="http://schemas.microsoft.com/office/drawing/2014/main" id="{55B465FD-609D-4469-B37F-0C77648C4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979" y="4622349"/>
            <a:ext cx="2324356" cy="2324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80F68-7CE8-CF77-AFE0-C910B34544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AAA25D6-5BDB-4B2F-3D01-99A5AAE5A4DB}"/>
              </a:ext>
            </a:extLst>
          </p:cNvPr>
          <p:cNvGrpSpPr/>
          <p:nvPr/>
        </p:nvGrpSpPr>
        <p:grpSpPr>
          <a:xfrm>
            <a:off x="314482" y="110938"/>
            <a:ext cx="2132090" cy="2764482"/>
            <a:chOff x="314482" y="110938"/>
            <a:chExt cx="2132090" cy="2764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2B8BF4-F5D4-7AAC-B8FA-5B6FBD2C546E}"/>
                </a:ext>
              </a:extLst>
            </p:cNvPr>
            <p:cNvGrpSpPr/>
            <p:nvPr/>
          </p:nvGrpSpPr>
          <p:grpSpPr>
            <a:xfrm>
              <a:off x="579096" y="110938"/>
              <a:ext cx="1867476" cy="1930891"/>
              <a:chOff x="702276" y="1974767"/>
              <a:chExt cx="1867476" cy="1930891"/>
            </a:xfrm>
          </p:grpSpPr>
          <p:sp>
            <p:nvSpPr>
              <p:cNvPr id="4" name="Rectangle: Single Corner Snipped 3">
                <a:extLst>
                  <a:ext uri="{FF2B5EF4-FFF2-40B4-BE49-F238E27FC236}">
                    <a16:creationId xmlns:a16="http://schemas.microsoft.com/office/drawing/2014/main" id="{E7A36D7B-2BD1-F5E2-5F54-4271E5BF07C3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8F4EF-E7C6-8807-DCEC-0025BC968C8D}"/>
                  </a:ext>
                </a:extLst>
              </p:cNvPr>
              <p:cNvSpPr txBox="1"/>
              <p:nvPr/>
            </p:nvSpPr>
            <p:spPr>
              <a:xfrm>
                <a:off x="744944" y="1974767"/>
                <a:ext cx="18248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Random</a:t>
                </a:r>
              </a:p>
              <a:p>
                <a:r>
                  <a:rPr lang="en-US" sz="2800" dirty="0"/>
                  <a:t>Program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C56A6-6104-0981-D05C-1468377D8991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c 8" descr="Users with solid fill">
              <a:extLst>
                <a:ext uri="{FF2B5EF4-FFF2-40B4-BE49-F238E27FC236}">
                  <a16:creationId xmlns:a16="http://schemas.microsoft.com/office/drawing/2014/main" id="{893E5087-3D10-DFD0-286E-E5449A25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4482" y="1854456"/>
              <a:ext cx="1020964" cy="10209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18935-D579-E329-82D4-92B0D4831976}"/>
              </a:ext>
            </a:extLst>
          </p:cNvPr>
          <p:cNvGrpSpPr/>
          <p:nvPr/>
        </p:nvGrpSpPr>
        <p:grpSpPr>
          <a:xfrm>
            <a:off x="2398727" y="110938"/>
            <a:ext cx="3389236" cy="1954463"/>
            <a:chOff x="2398727" y="110938"/>
            <a:chExt cx="3389236" cy="1954463"/>
          </a:xfrm>
        </p:grpSpPr>
        <p:sp>
          <p:nvSpPr>
            <p:cNvPr id="13" name="Rectangle: Single Corner Snipped 3">
              <a:extLst>
                <a:ext uri="{FF2B5EF4-FFF2-40B4-BE49-F238E27FC236}">
                  <a16:creationId xmlns:a16="http://schemas.microsoft.com/office/drawing/2014/main" id="{39371715-24FD-8B9B-6837-BB60AC62DC0F}"/>
                </a:ext>
              </a:extLst>
            </p:cNvPr>
            <p:cNvSpPr/>
            <p:nvPr/>
          </p:nvSpPr>
          <p:spPr>
            <a:xfrm>
              <a:off x="4067899" y="1104352"/>
              <a:ext cx="1645508" cy="961049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247E1-01C7-0A5F-81EA-AC1E8C6E8E5C}"/>
                </a:ext>
              </a:extLst>
            </p:cNvPr>
            <p:cNvSpPr txBox="1"/>
            <p:nvPr/>
          </p:nvSpPr>
          <p:spPr>
            <a:xfrm>
              <a:off x="3886304" y="110938"/>
              <a:ext cx="19016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  <a:p>
              <a:r>
                <a:rPr lang="en-US" sz="2800" dirty="0"/>
                <a:t>Challenge</a:t>
              </a:r>
            </a:p>
            <a:p>
              <a:endParaRPr lang="en-US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784C5BA-F99F-68B4-B5DB-FFA925A56977}"/>
                </a:ext>
              </a:extLst>
            </p:cNvPr>
            <p:cNvCxnSpPr>
              <a:cxnSpLocks/>
            </p:cNvCxnSpPr>
            <p:nvPr/>
          </p:nvCxnSpPr>
          <p:spPr>
            <a:xfrm>
              <a:off x="2398727" y="1537717"/>
              <a:ext cx="1495167" cy="1572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5B7A43-1550-C143-AE7E-283A4D54B38F}"/>
                </a:ext>
              </a:extLst>
            </p:cNvPr>
            <p:cNvSpPr txBox="1"/>
            <p:nvPr/>
          </p:nvSpPr>
          <p:spPr>
            <a:xfrm>
              <a:off x="2689596" y="1080780"/>
              <a:ext cx="1184186" cy="40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Protect</a:t>
              </a:r>
              <a:endParaRPr lang="en-US" sz="18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942D42-5479-2458-06ED-DBA8A8BB67D7}"/>
              </a:ext>
            </a:extLst>
          </p:cNvPr>
          <p:cNvGrpSpPr/>
          <p:nvPr/>
        </p:nvGrpSpPr>
        <p:grpSpPr>
          <a:xfrm>
            <a:off x="5907417" y="796821"/>
            <a:ext cx="4199789" cy="1414819"/>
            <a:chOff x="5907417" y="796821"/>
            <a:chExt cx="4199789" cy="141481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D712BB-7E55-AE2E-A388-6A989B7F0CC6}"/>
                </a:ext>
              </a:extLst>
            </p:cNvPr>
            <p:cNvCxnSpPr>
              <a:cxnSpLocks/>
            </p:cNvCxnSpPr>
            <p:nvPr/>
          </p:nvCxnSpPr>
          <p:spPr>
            <a:xfrm>
              <a:off x="5907417" y="1521997"/>
              <a:ext cx="1551257" cy="2358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71F59E-5C47-A3A6-A8B3-6F4E7A22026B}"/>
                </a:ext>
              </a:extLst>
            </p:cNvPr>
            <p:cNvSpPr txBox="1"/>
            <p:nvPr/>
          </p:nvSpPr>
          <p:spPr>
            <a:xfrm>
              <a:off x="5932426" y="796821"/>
              <a:ext cx="1561860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Announce competition</a:t>
              </a:r>
            </a:p>
          </p:txBody>
        </p:sp>
        <p:pic>
          <p:nvPicPr>
            <p:cNvPr id="18" name="Picture 1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E125125-3C30-19C7-7F33-1C7B8D57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749" y="832353"/>
              <a:ext cx="2468457" cy="1379287"/>
            </a:xfrm>
            <a:prstGeom prst="rect">
              <a:avLst/>
            </a:prstGeom>
          </p:spPr>
        </p:pic>
      </p:grpSp>
      <p:pic>
        <p:nvPicPr>
          <p:cNvPr id="36" name="Graphic 35" descr="Users with solid fill">
            <a:extLst>
              <a:ext uri="{FF2B5EF4-FFF2-40B4-BE49-F238E27FC236}">
                <a16:creationId xmlns:a16="http://schemas.microsoft.com/office/drawing/2014/main" id="{2F161451-004D-14C6-32F1-BBE5261D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9993" y="488427"/>
            <a:ext cx="1020608" cy="10206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8F17FB-CB2C-6F32-DEB7-FAE61A54809C}"/>
              </a:ext>
            </a:extLst>
          </p:cNvPr>
          <p:cNvSpPr txBox="1"/>
          <p:nvPr/>
        </p:nvSpPr>
        <p:spPr>
          <a:xfrm>
            <a:off x="10912358" y="1318460"/>
            <a:ext cx="103163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Attack!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0FF72-9995-F3F6-3924-01ECFD9F6D10}"/>
              </a:ext>
            </a:extLst>
          </p:cNvPr>
          <p:cNvSpPr/>
          <p:nvPr/>
        </p:nvSpPr>
        <p:spPr>
          <a:xfrm>
            <a:off x="4268867" y="1323267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38AEAF-A8DB-8FC2-E9C3-3C7550A65D64}"/>
              </a:ext>
            </a:extLst>
          </p:cNvPr>
          <p:cNvSpPr txBox="1"/>
          <p:nvPr/>
        </p:nvSpPr>
        <p:spPr>
          <a:xfrm>
            <a:off x="10107206" y="252900"/>
            <a:ext cx="11258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PAY $$s!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5E10FE0-4E0B-8DCF-4410-FBC6D1F29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932" y="3600125"/>
            <a:ext cx="6992291" cy="1216048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RQ2: </a:t>
            </a:r>
            <a:r>
              <a:rPr lang="en-US" dirty="0"/>
              <a:t>What type of incentives are needed to recruit a significant number of expert reverse engineers to participate in these studies?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C588A-F6BA-6C46-A72C-BDC539CC90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054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AAA25D6-5BDB-4B2F-3D01-99A5AAE5A4DB}"/>
              </a:ext>
            </a:extLst>
          </p:cNvPr>
          <p:cNvGrpSpPr/>
          <p:nvPr/>
        </p:nvGrpSpPr>
        <p:grpSpPr>
          <a:xfrm>
            <a:off x="314482" y="110938"/>
            <a:ext cx="2132090" cy="2764482"/>
            <a:chOff x="314482" y="110938"/>
            <a:chExt cx="2132090" cy="2764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2B8BF4-F5D4-7AAC-B8FA-5B6FBD2C546E}"/>
                </a:ext>
              </a:extLst>
            </p:cNvPr>
            <p:cNvGrpSpPr/>
            <p:nvPr/>
          </p:nvGrpSpPr>
          <p:grpSpPr>
            <a:xfrm>
              <a:off x="579096" y="110938"/>
              <a:ext cx="1867476" cy="1930891"/>
              <a:chOff x="702276" y="1974767"/>
              <a:chExt cx="1867476" cy="1930891"/>
            </a:xfrm>
          </p:grpSpPr>
          <p:sp>
            <p:nvSpPr>
              <p:cNvPr id="4" name="Rectangle: Single Corner Snipped 3">
                <a:extLst>
                  <a:ext uri="{FF2B5EF4-FFF2-40B4-BE49-F238E27FC236}">
                    <a16:creationId xmlns:a16="http://schemas.microsoft.com/office/drawing/2014/main" id="{E7A36D7B-2BD1-F5E2-5F54-4271E5BF07C3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8F4EF-E7C6-8807-DCEC-0025BC968C8D}"/>
                  </a:ext>
                </a:extLst>
              </p:cNvPr>
              <p:cNvSpPr txBox="1"/>
              <p:nvPr/>
            </p:nvSpPr>
            <p:spPr>
              <a:xfrm>
                <a:off x="744944" y="1974767"/>
                <a:ext cx="18248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Random</a:t>
                </a:r>
              </a:p>
              <a:p>
                <a:r>
                  <a:rPr lang="en-US" sz="2800" dirty="0"/>
                  <a:t>Program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C56A6-6104-0981-D05C-1468377D8991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c 8" descr="Users with solid fill">
              <a:extLst>
                <a:ext uri="{FF2B5EF4-FFF2-40B4-BE49-F238E27FC236}">
                  <a16:creationId xmlns:a16="http://schemas.microsoft.com/office/drawing/2014/main" id="{893E5087-3D10-DFD0-286E-E5449A25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4482" y="1854456"/>
              <a:ext cx="1020964" cy="10209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18935-D579-E329-82D4-92B0D4831976}"/>
              </a:ext>
            </a:extLst>
          </p:cNvPr>
          <p:cNvGrpSpPr/>
          <p:nvPr/>
        </p:nvGrpSpPr>
        <p:grpSpPr>
          <a:xfrm>
            <a:off x="2398727" y="110938"/>
            <a:ext cx="3389236" cy="1954463"/>
            <a:chOff x="2398727" y="110938"/>
            <a:chExt cx="3389236" cy="1954463"/>
          </a:xfrm>
        </p:grpSpPr>
        <p:sp>
          <p:nvSpPr>
            <p:cNvPr id="13" name="Rectangle: Single Corner Snipped 3">
              <a:extLst>
                <a:ext uri="{FF2B5EF4-FFF2-40B4-BE49-F238E27FC236}">
                  <a16:creationId xmlns:a16="http://schemas.microsoft.com/office/drawing/2014/main" id="{39371715-24FD-8B9B-6837-BB60AC62DC0F}"/>
                </a:ext>
              </a:extLst>
            </p:cNvPr>
            <p:cNvSpPr/>
            <p:nvPr/>
          </p:nvSpPr>
          <p:spPr>
            <a:xfrm>
              <a:off x="4067899" y="1104352"/>
              <a:ext cx="1645508" cy="961049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247E1-01C7-0A5F-81EA-AC1E8C6E8E5C}"/>
                </a:ext>
              </a:extLst>
            </p:cNvPr>
            <p:cNvSpPr txBox="1"/>
            <p:nvPr/>
          </p:nvSpPr>
          <p:spPr>
            <a:xfrm>
              <a:off x="3886304" y="110938"/>
              <a:ext cx="19016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  <a:p>
              <a:r>
                <a:rPr lang="en-US" sz="2800" dirty="0"/>
                <a:t>Challenge</a:t>
              </a:r>
            </a:p>
            <a:p>
              <a:endParaRPr lang="en-US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784C5BA-F99F-68B4-B5DB-FFA925A56977}"/>
                </a:ext>
              </a:extLst>
            </p:cNvPr>
            <p:cNvCxnSpPr>
              <a:cxnSpLocks/>
            </p:cNvCxnSpPr>
            <p:nvPr/>
          </p:nvCxnSpPr>
          <p:spPr>
            <a:xfrm>
              <a:off x="2398727" y="1537717"/>
              <a:ext cx="1495167" cy="1572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5B7A43-1550-C143-AE7E-283A4D54B38F}"/>
                </a:ext>
              </a:extLst>
            </p:cNvPr>
            <p:cNvSpPr txBox="1"/>
            <p:nvPr/>
          </p:nvSpPr>
          <p:spPr>
            <a:xfrm>
              <a:off x="2689596" y="1080780"/>
              <a:ext cx="1184186" cy="40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Protect</a:t>
              </a:r>
              <a:endParaRPr lang="en-US" sz="18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942D42-5479-2458-06ED-DBA8A8BB67D7}"/>
              </a:ext>
            </a:extLst>
          </p:cNvPr>
          <p:cNvGrpSpPr/>
          <p:nvPr/>
        </p:nvGrpSpPr>
        <p:grpSpPr>
          <a:xfrm>
            <a:off x="5907417" y="796821"/>
            <a:ext cx="4199789" cy="1414819"/>
            <a:chOff x="5907417" y="796821"/>
            <a:chExt cx="4199789" cy="141481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D712BB-7E55-AE2E-A388-6A989B7F0CC6}"/>
                </a:ext>
              </a:extLst>
            </p:cNvPr>
            <p:cNvCxnSpPr>
              <a:cxnSpLocks/>
            </p:cNvCxnSpPr>
            <p:nvPr/>
          </p:nvCxnSpPr>
          <p:spPr>
            <a:xfrm>
              <a:off x="5907417" y="1521997"/>
              <a:ext cx="1551257" cy="2358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71F59E-5C47-A3A6-A8B3-6F4E7A22026B}"/>
                </a:ext>
              </a:extLst>
            </p:cNvPr>
            <p:cNvSpPr txBox="1"/>
            <p:nvPr/>
          </p:nvSpPr>
          <p:spPr>
            <a:xfrm>
              <a:off x="5932426" y="796821"/>
              <a:ext cx="1561860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Announce competition</a:t>
              </a:r>
            </a:p>
          </p:txBody>
        </p:sp>
        <p:pic>
          <p:nvPicPr>
            <p:cNvPr id="18" name="Picture 1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E125125-3C30-19C7-7F33-1C7B8D57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749" y="832353"/>
              <a:ext cx="2468457" cy="1379287"/>
            </a:xfrm>
            <a:prstGeom prst="rect">
              <a:avLst/>
            </a:prstGeom>
          </p:spPr>
        </p:pic>
      </p:grpSp>
      <p:pic>
        <p:nvPicPr>
          <p:cNvPr id="36" name="Graphic 35" descr="Users with solid fill">
            <a:extLst>
              <a:ext uri="{FF2B5EF4-FFF2-40B4-BE49-F238E27FC236}">
                <a16:creationId xmlns:a16="http://schemas.microsoft.com/office/drawing/2014/main" id="{2F161451-004D-14C6-32F1-BBE5261D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9993" y="488427"/>
            <a:ext cx="1020608" cy="10206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5DA4AF-CF78-1CA8-7208-E0DD1979F5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38" y="2687101"/>
            <a:ext cx="4546011" cy="33011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8F17FB-CB2C-6F32-DEB7-FAE61A54809C}"/>
              </a:ext>
            </a:extLst>
          </p:cNvPr>
          <p:cNvSpPr txBox="1"/>
          <p:nvPr/>
        </p:nvSpPr>
        <p:spPr>
          <a:xfrm>
            <a:off x="10912358" y="1318460"/>
            <a:ext cx="103163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Attack!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0FF72-9995-F3F6-3924-01ECFD9F6D10}"/>
              </a:ext>
            </a:extLst>
          </p:cNvPr>
          <p:cNvSpPr/>
          <p:nvPr/>
        </p:nvSpPr>
        <p:spPr>
          <a:xfrm>
            <a:off x="4268867" y="1323267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38AEAF-A8DB-8FC2-E9C3-3C7550A65D64}"/>
              </a:ext>
            </a:extLst>
          </p:cNvPr>
          <p:cNvSpPr txBox="1"/>
          <p:nvPr/>
        </p:nvSpPr>
        <p:spPr>
          <a:xfrm>
            <a:off x="10107206" y="252900"/>
            <a:ext cx="11258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PAY $$s!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96D2B69-2E73-538F-59FE-38AE9111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551" y="3141402"/>
            <a:ext cx="5871072" cy="2831177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RQ1: </a:t>
            </a:r>
            <a:r>
              <a:rPr lang="en-US" dirty="0"/>
              <a:t>Is it possible to build a system to remotely and unobtrusively collect high fidelity human-device interaction (HDI) data from experts in their own heterogeneous computing environments as they reverse engineer software?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F6EABAA-F854-C7BF-9935-7035102D5612}"/>
              </a:ext>
            </a:extLst>
          </p:cNvPr>
          <p:cNvCxnSpPr/>
          <p:nvPr/>
        </p:nvCxnSpPr>
        <p:spPr>
          <a:xfrm>
            <a:off x="10345479" y="1600200"/>
            <a:ext cx="930349" cy="737657"/>
          </a:xfrm>
          <a:prstGeom prst="curvedConnector3">
            <a:avLst>
              <a:gd name="adj1" fmla="val 99714"/>
            </a:avLst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5282733-DA55-6E74-4780-727746CCF3A4}"/>
              </a:ext>
            </a:extLst>
          </p:cNvPr>
          <p:cNvSpPr/>
          <p:nvPr/>
        </p:nvSpPr>
        <p:spPr>
          <a:xfrm>
            <a:off x="7355012" y="4572996"/>
            <a:ext cx="1742211" cy="721763"/>
          </a:xfrm>
          <a:prstGeom prst="rect">
            <a:avLst/>
          </a:prstGeom>
          <a:solidFill>
            <a:srgbClr val="00B0F0"/>
          </a:solidFill>
          <a:ln w="412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A5CE63-C5C6-E6F5-F958-F6CC0914ADD1}"/>
              </a:ext>
            </a:extLst>
          </p:cNvPr>
          <p:cNvSpPr txBox="1"/>
          <p:nvPr/>
        </p:nvSpPr>
        <p:spPr>
          <a:xfrm>
            <a:off x="7464765" y="4613190"/>
            <a:ext cx="158303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Our endpoint monitor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2F024-A7DB-D7FB-85B5-C535528097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493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AAA25D6-5BDB-4B2F-3D01-99A5AAE5A4DB}"/>
              </a:ext>
            </a:extLst>
          </p:cNvPr>
          <p:cNvGrpSpPr/>
          <p:nvPr/>
        </p:nvGrpSpPr>
        <p:grpSpPr>
          <a:xfrm>
            <a:off x="314482" y="110938"/>
            <a:ext cx="2132090" cy="2764482"/>
            <a:chOff x="314482" y="110938"/>
            <a:chExt cx="2132090" cy="2764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2B8BF4-F5D4-7AAC-B8FA-5B6FBD2C546E}"/>
                </a:ext>
              </a:extLst>
            </p:cNvPr>
            <p:cNvGrpSpPr/>
            <p:nvPr/>
          </p:nvGrpSpPr>
          <p:grpSpPr>
            <a:xfrm>
              <a:off x="579096" y="110938"/>
              <a:ext cx="1867476" cy="1930891"/>
              <a:chOff x="702276" y="1974767"/>
              <a:chExt cx="1867476" cy="1930891"/>
            </a:xfrm>
          </p:grpSpPr>
          <p:sp>
            <p:nvSpPr>
              <p:cNvPr id="4" name="Rectangle: Single Corner Snipped 3">
                <a:extLst>
                  <a:ext uri="{FF2B5EF4-FFF2-40B4-BE49-F238E27FC236}">
                    <a16:creationId xmlns:a16="http://schemas.microsoft.com/office/drawing/2014/main" id="{E7A36D7B-2BD1-F5E2-5F54-4271E5BF07C3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8F4EF-E7C6-8807-DCEC-0025BC968C8D}"/>
                  </a:ext>
                </a:extLst>
              </p:cNvPr>
              <p:cNvSpPr txBox="1"/>
              <p:nvPr/>
            </p:nvSpPr>
            <p:spPr>
              <a:xfrm>
                <a:off x="744944" y="1974767"/>
                <a:ext cx="18248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Random</a:t>
                </a:r>
              </a:p>
              <a:p>
                <a:r>
                  <a:rPr lang="en-US" sz="2800" dirty="0"/>
                  <a:t>Program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C56A6-6104-0981-D05C-1468377D8991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c 8" descr="Users with solid fill">
              <a:extLst>
                <a:ext uri="{FF2B5EF4-FFF2-40B4-BE49-F238E27FC236}">
                  <a16:creationId xmlns:a16="http://schemas.microsoft.com/office/drawing/2014/main" id="{893E5087-3D10-DFD0-286E-E5449A25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4482" y="1854456"/>
              <a:ext cx="1020964" cy="10209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18935-D579-E329-82D4-92B0D4831976}"/>
              </a:ext>
            </a:extLst>
          </p:cNvPr>
          <p:cNvGrpSpPr/>
          <p:nvPr/>
        </p:nvGrpSpPr>
        <p:grpSpPr>
          <a:xfrm>
            <a:off x="2398727" y="110938"/>
            <a:ext cx="3389236" cy="1954463"/>
            <a:chOff x="2398727" y="110938"/>
            <a:chExt cx="3389236" cy="1954463"/>
          </a:xfrm>
        </p:grpSpPr>
        <p:sp>
          <p:nvSpPr>
            <p:cNvPr id="13" name="Rectangle: Single Corner Snipped 3">
              <a:extLst>
                <a:ext uri="{FF2B5EF4-FFF2-40B4-BE49-F238E27FC236}">
                  <a16:creationId xmlns:a16="http://schemas.microsoft.com/office/drawing/2014/main" id="{39371715-24FD-8B9B-6837-BB60AC62DC0F}"/>
                </a:ext>
              </a:extLst>
            </p:cNvPr>
            <p:cNvSpPr/>
            <p:nvPr/>
          </p:nvSpPr>
          <p:spPr>
            <a:xfrm>
              <a:off x="4067899" y="1104352"/>
              <a:ext cx="1645508" cy="961049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247E1-01C7-0A5F-81EA-AC1E8C6E8E5C}"/>
                </a:ext>
              </a:extLst>
            </p:cNvPr>
            <p:cNvSpPr txBox="1"/>
            <p:nvPr/>
          </p:nvSpPr>
          <p:spPr>
            <a:xfrm>
              <a:off x="3886304" y="110938"/>
              <a:ext cx="19016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  <a:p>
              <a:r>
                <a:rPr lang="en-US" sz="2800" dirty="0"/>
                <a:t>Challenge</a:t>
              </a:r>
            </a:p>
            <a:p>
              <a:endParaRPr lang="en-US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784C5BA-F99F-68B4-B5DB-FFA925A56977}"/>
                </a:ext>
              </a:extLst>
            </p:cNvPr>
            <p:cNvCxnSpPr>
              <a:cxnSpLocks/>
            </p:cNvCxnSpPr>
            <p:nvPr/>
          </p:nvCxnSpPr>
          <p:spPr>
            <a:xfrm>
              <a:off x="2398727" y="1537717"/>
              <a:ext cx="1495167" cy="1572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5B7A43-1550-C143-AE7E-283A4D54B38F}"/>
                </a:ext>
              </a:extLst>
            </p:cNvPr>
            <p:cNvSpPr txBox="1"/>
            <p:nvPr/>
          </p:nvSpPr>
          <p:spPr>
            <a:xfrm>
              <a:off x="2689596" y="1080780"/>
              <a:ext cx="1184186" cy="40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Protect</a:t>
              </a:r>
              <a:endParaRPr lang="en-US" sz="18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942D42-5479-2458-06ED-DBA8A8BB67D7}"/>
              </a:ext>
            </a:extLst>
          </p:cNvPr>
          <p:cNvGrpSpPr/>
          <p:nvPr/>
        </p:nvGrpSpPr>
        <p:grpSpPr>
          <a:xfrm>
            <a:off x="5907417" y="796821"/>
            <a:ext cx="4199789" cy="1414819"/>
            <a:chOff x="5907417" y="796821"/>
            <a:chExt cx="4199789" cy="141481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D712BB-7E55-AE2E-A388-6A989B7F0CC6}"/>
                </a:ext>
              </a:extLst>
            </p:cNvPr>
            <p:cNvCxnSpPr>
              <a:cxnSpLocks/>
            </p:cNvCxnSpPr>
            <p:nvPr/>
          </p:nvCxnSpPr>
          <p:spPr>
            <a:xfrm>
              <a:off x="5907417" y="1521997"/>
              <a:ext cx="1551257" cy="2358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71F59E-5C47-A3A6-A8B3-6F4E7A22026B}"/>
                </a:ext>
              </a:extLst>
            </p:cNvPr>
            <p:cNvSpPr txBox="1"/>
            <p:nvPr/>
          </p:nvSpPr>
          <p:spPr>
            <a:xfrm>
              <a:off x="5932426" y="796821"/>
              <a:ext cx="1561860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Announce competition</a:t>
              </a:r>
            </a:p>
          </p:txBody>
        </p:sp>
        <p:pic>
          <p:nvPicPr>
            <p:cNvPr id="18" name="Picture 1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E125125-3C30-19C7-7F33-1C7B8D57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749" y="832353"/>
              <a:ext cx="2468457" cy="1379287"/>
            </a:xfrm>
            <a:prstGeom prst="rect">
              <a:avLst/>
            </a:prstGeom>
          </p:spPr>
        </p:pic>
      </p:grpSp>
      <p:pic>
        <p:nvPicPr>
          <p:cNvPr id="36" name="Graphic 35" descr="Users with solid fill">
            <a:extLst>
              <a:ext uri="{FF2B5EF4-FFF2-40B4-BE49-F238E27FC236}">
                <a16:creationId xmlns:a16="http://schemas.microsoft.com/office/drawing/2014/main" id="{2F161451-004D-14C6-32F1-BBE5261D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9993" y="488427"/>
            <a:ext cx="1020608" cy="10206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5DA4AF-CF78-1CA8-7208-E0DD1979F5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38" y="2687101"/>
            <a:ext cx="4546011" cy="33011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8F17FB-CB2C-6F32-DEB7-FAE61A54809C}"/>
              </a:ext>
            </a:extLst>
          </p:cNvPr>
          <p:cNvSpPr txBox="1"/>
          <p:nvPr/>
        </p:nvSpPr>
        <p:spPr>
          <a:xfrm>
            <a:off x="10912358" y="1318460"/>
            <a:ext cx="103163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Attack!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0FF72-9995-F3F6-3924-01ECFD9F6D10}"/>
              </a:ext>
            </a:extLst>
          </p:cNvPr>
          <p:cNvSpPr/>
          <p:nvPr/>
        </p:nvSpPr>
        <p:spPr>
          <a:xfrm>
            <a:off x="4268867" y="1323267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38AEAF-A8DB-8FC2-E9C3-3C7550A65D64}"/>
              </a:ext>
            </a:extLst>
          </p:cNvPr>
          <p:cNvSpPr txBox="1"/>
          <p:nvPr/>
        </p:nvSpPr>
        <p:spPr>
          <a:xfrm>
            <a:off x="10107206" y="252900"/>
            <a:ext cx="11258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PAY $$s!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EA57500-F87D-9165-6E59-A10880F5FB23}"/>
              </a:ext>
            </a:extLst>
          </p:cNvPr>
          <p:cNvCxnSpPr/>
          <p:nvPr/>
        </p:nvCxnSpPr>
        <p:spPr>
          <a:xfrm>
            <a:off x="10345479" y="1600200"/>
            <a:ext cx="930349" cy="737657"/>
          </a:xfrm>
          <a:prstGeom prst="curvedConnector3">
            <a:avLst>
              <a:gd name="adj1" fmla="val 99714"/>
            </a:avLst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C5475B-E38F-50B8-EF74-AB72A66DB651}"/>
              </a:ext>
            </a:extLst>
          </p:cNvPr>
          <p:cNvCxnSpPr>
            <a:cxnSpLocks/>
          </p:cNvCxnSpPr>
          <p:nvPr/>
        </p:nvCxnSpPr>
        <p:spPr>
          <a:xfrm flipH="1">
            <a:off x="6293463" y="4205497"/>
            <a:ext cx="779164" cy="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" name="Picture 50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C44F9313-7546-756A-08AB-2AFF0ACE54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98" y="2803791"/>
            <a:ext cx="4219354" cy="221845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807C791-EADE-73E2-5056-546A3D8ACC49}"/>
              </a:ext>
            </a:extLst>
          </p:cNvPr>
          <p:cNvSpPr/>
          <p:nvPr/>
        </p:nvSpPr>
        <p:spPr>
          <a:xfrm>
            <a:off x="7355012" y="4572996"/>
            <a:ext cx="1742211" cy="721763"/>
          </a:xfrm>
          <a:prstGeom prst="rect">
            <a:avLst/>
          </a:prstGeom>
          <a:solidFill>
            <a:srgbClr val="00B0F0"/>
          </a:solidFill>
          <a:ln w="412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FDC6CF-5094-8D0C-7852-2B7748AC4E24}"/>
              </a:ext>
            </a:extLst>
          </p:cNvPr>
          <p:cNvSpPr txBox="1"/>
          <p:nvPr/>
        </p:nvSpPr>
        <p:spPr>
          <a:xfrm>
            <a:off x="7464765" y="4613190"/>
            <a:ext cx="158303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Our endpoint monitor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7C618F-6563-2455-710B-F7251062D23B}"/>
              </a:ext>
            </a:extLst>
          </p:cNvPr>
          <p:cNvSpPr txBox="1"/>
          <p:nvPr/>
        </p:nvSpPr>
        <p:spPr>
          <a:xfrm>
            <a:off x="2384850" y="2337857"/>
            <a:ext cx="3721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Analyze Collected Data</a:t>
            </a:r>
          </a:p>
          <a:p>
            <a:endParaRPr lang="en-US" sz="2800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365AE58-1DB1-AFC8-3362-4303A2F3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063" y="5294759"/>
            <a:ext cx="5152770" cy="1301984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RQ4: </a:t>
            </a:r>
            <a:r>
              <a:rPr lang="en-US" dirty="0"/>
              <a:t>Can the resulting datasets be lifted to human-understandable models of subjects’ behavior?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FF577-E165-EC36-C1B8-428AEF04D8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932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18935-D579-E329-82D4-92B0D4831976}"/>
              </a:ext>
            </a:extLst>
          </p:cNvPr>
          <p:cNvGrpSpPr/>
          <p:nvPr/>
        </p:nvGrpSpPr>
        <p:grpSpPr>
          <a:xfrm>
            <a:off x="2398727" y="110938"/>
            <a:ext cx="3389236" cy="1954463"/>
            <a:chOff x="2398727" y="110938"/>
            <a:chExt cx="3389236" cy="1954463"/>
          </a:xfrm>
        </p:grpSpPr>
        <p:sp>
          <p:nvSpPr>
            <p:cNvPr id="13" name="Rectangle: Single Corner Snipped 3">
              <a:extLst>
                <a:ext uri="{FF2B5EF4-FFF2-40B4-BE49-F238E27FC236}">
                  <a16:creationId xmlns:a16="http://schemas.microsoft.com/office/drawing/2014/main" id="{39371715-24FD-8B9B-6837-BB60AC62DC0F}"/>
                </a:ext>
              </a:extLst>
            </p:cNvPr>
            <p:cNvSpPr/>
            <p:nvPr/>
          </p:nvSpPr>
          <p:spPr>
            <a:xfrm>
              <a:off x="4067899" y="1104352"/>
              <a:ext cx="1645508" cy="961049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247E1-01C7-0A5F-81EA-AC1E8C6E8E5C}"/>
                </a:ext>
              </a:extLst>
            </p:cNvPr>
            <p:cNvSpPr txBox="1"/>
            <p:nvPr/>
          </p:nvSpPr>
          <p:spPr>
            <a:xfrm>
              <a:off x="3886304" y="110938"/>
              <a:ext cx="19016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  <a:p>
              <a:r>
                <a:rPr lang="en-US" sz="2800" dirty="0"/>
                <a:t>Challenge</a:t>
              </a:r>
            </a:p>
            <a:p>
              <a:endParaRPr lang="en-US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784C5BA-F99F-68B4-B5DB-FFA925A56977}"/>
                </a:ext>
              </a:extLst>
            </p:cNvPr>
            <p:cNvCxnSpPr>
              <a:cxnSpLocks/>
            </p:cNvCxnSpPr>
            <p:nvPr/>
          </p:nvCxnSpPr>
          <p:spPr>
            <a:xfrm>
              <a:off x="2398727" y="1537717"/>
              <a:ext cx="1495167" cy="1572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5B7A43-1550-C143-AE7E-283A4D54B38F}"/>
                </a:ext>
              </a:extLst>
            </p:cNvPr>
            <p:cNvSpPr txBox="1"/>
            <p:nvPr/>
          </p:nvSpPr>
          <p:spPr>
            <a:xfrm>
              <a:off x="2689596" y="1080780"/>
              <a:ext cx="1184186" cy="40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Protect</a:t>
              </a:r>
              <a:endParaRPr lang="en-US" sz="18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942D42-5479-2458-06ED-DBA8A8BB67D7}"/>
              </a:ext>
            </a:extLst>
          </p:cNvPr>
          <p:cNvGrpSpPr/>
          <p:nvPr/>
        </p:nvGrpSpPr>
        <p:grpSpPr>
          <a:xfrm>
            <a:off x="5907417" y="796821"/>
            <a:ext cx="4199789" cy="1414819"/>
            <a:chOff x="5907417" y="796821"/>
            <a:chExt cx="4199789" cy="141481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D712BB-7E55-AE2E-A388-6A989B7F0CC6}"/>
                </a:ext>
              </a:extLst>
            </p:cNvPr>
            <p:cNvCxnSpPr>
              <a:cxnSpLocks/>
            </p:cNvCxnSpPr>
            <p:nvPr/>
          </p:nvCxnSpPr>
          <p:spPr>
            <a:xfrm>
              <a:off x="5907417" y="1521997"/>
              <a:ext cx="1551257" cy="2358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71F59E-5C47-A3A6-A8B3-6F4E7A22026B}"/>
                </a:ext>
              </a:extLst>
            </p:cNvPr>
            <p:cNvSpPr txBox="1"/>
            <p:nvPr/>
          </p:nvSpPr>
          <p:spPr>
            <a:xfrm>
              <a:off x="5932426" y="796821"/>
              <a:ext cx="1561860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Announce competition</a:t>
              </a:r>
            </a:p>
          </p:txBody>
        </p:sp>
        <p:pic>
          <p:nvPicPr>
            <p:cNvPr id="18" name="Picture 1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E125125-3C30-19C7-7F33-1C7B8D57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749" y="832353"/>
              <a:ext cx="2468457" cy="1379287"/>
            </a:xfrm>
            <a:prstGeom prst="rect">
              <a:avLst/>
            </a:prstGeom>
          </p:spPr>
        </p:pic>
      </p:grpSp>
      <p:pic>
        <p:nvPicPr>
          <p:cNvPr id="36" name="Graphic 35" descr="Users with solid fill">
            <a:extLst>
              <a:ext uri="{FF2B5EF4-FFF2-40B4-BE49-F238E27FC236}">
                <a16:creationId xmlns:a16="http://schemas.microsoft.com/office/drawing/2014/main" id="{2F161451-004D-14C6-32F1-BBE5261DA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9993" y="488427"/>
            <a:ext cx="1020608" cy="10206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5DA4AF-CF78-1CA8-7208-E0DD1979F5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38" y="2687101"/>
            <a:ext cx="4546011" cy="33011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8F17FB-CB2C-6F32-DEB7-FAE61A54809C}"/>
              </a:ext>
            </a:extLst>
          </p:cNvPr>
          <p:cNvSpPr txBox="1"/>
          <p:nvPr/>
        </p:nvSpPr>
        <p:spPr>
          <a:xfrm>
            <a:off x="10912358" y="1318460"/>
            <a:ext cx="103163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Attack!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003EAB6-40AB-3638-F8AB-01CD00E102FD}"/>
              </a:ext>
            </a:extLst>
          </p:cNvPr>
          <p:cNvGrpSpPr/>
          <p:nvPr/>
        </p:nvGrpSpPr>
        <p:grpSpPr>
          <a:xfrm>
            <a:off x="112954" y="3528319"/>
            <a:ext cx="4155913" cy="3218743"/>
            <a:chOff x="112954" y="3528319"/>
            <a:chExt cx="4155913" cy="32187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727DC32-7413-360F-15EF-A329021C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954" y="5217799"/>
              <a:ext cx="4155913" cy="152926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803878-48AC-A11F-3D4F-85792C836B6D}"/>
                </a:ext>
              </a:extLst>
            </p:cNvPr>
            <p:cNvSpPr txBox="1"/>
            <p:nvPr/>
          </p:nvSpPr>
          <p:spPr>
            <a:xfrm>
              <a:off x="295777" y="3528319"/>
              <a:ext cx="12125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Build</a:t>
              </a:r>
            </a:p>
            <a:p>
              <a:r>
                <a:rPr lang="en-US" sz="2800" dirty="0"/>
                <a:t>Model</a:t>
              </a:r>
            </a:p>
            <a:p>
              <a:endParaRPr lang="en-US" sz="28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0FF72-9995-F3F6-3924-01ECFD9F6D10}"/>
              </a:ext>
            </a:extLst>
          </p:cNvPr>
          <p:cNvSpPr/>
          <p:nvPr/>
        </p:nvSpPr>
        <p:spPr>
          <a:xfrm>
            <a:off x="4268867" y="1323267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38AEAF-A8DB-8FC2-E9C3-3C7550A65D64}"/>
              </a:ext>
            </a:extLst>
          </p:cNvPr>
          <p:cNvSpPr txBox="1"/>
          <p:nvPr/>
        </p:nvSpPr>
        <p:spPr>
          <a:xfrm>
            <a:off x="10107206" y="252900"/>
            <a:ext cx="11258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PAY $$s!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EA57500-F87D-9165-6E59-A10880F5FB23}"/>
              </a:ext>
            </a:extLst>
          </p:cNvPr>
          <p:cNvCxnSpPr/>
          <p:nvPr/>
        </p:nvCxnSpPr>
        <p:spPr>
          <a:xfrm>
            <a:off x="10345479" y="1600200"/>
            <a:ext cx="930349" cy="737657"/>
          </a:xfrm>
          <a:prstGeom prst="curvedConnector3">
            <a:avLst>
              <a:gd name="adj1" fmla="val 99714"/>
            </a:avLst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C5475B-E38F-50B8-EF74-AB72A66DB651}"/>
              </a:ext>
            </a:extLst>
          </p:cNvPr>
          <p:cNvCxnSpPr>
            <a:cxnSpLocks/>
          </p:cNvCxnSpPr>
          <p:nvPr/>
        </p:nvCxnSpPr>
        <p:spPr>
          <a:xfrm flipH="1">
            <a:off x="6293463" y="4205497"/>
            <a:ext cx="779164" cy="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" name="Picture 50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C44F9313-7546-756A-08AB-2AFF0ACE54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98" y="2803791"/>
            <a:ext cx="4219354" cy="2218458"/>
          </a:xfrm>
          <a:prstGeom prst="rect">
            <a:avLst/>
          </a:prstGeom>
        </p:spPr>
      </p:pic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7DADE1A3-537D-7DA4-205F-35E61C9B0509}"/>
              </a:ext>
            </a:extLst>
          </p:cNvPr>
          <p:cNvCxnSpPr/>
          <p:nvPr/>
        </p:nvCxnSpPr>
        <p:spPr>
          <a:xfrm rot="5400000">
            <a:off x="1109854" y="4407609"/>
            <a:ext cx="919523" cy="700857"/>
          </a:xfrm>
          <a:prstGeom prst="curvedConnector3">
            <a:avLst>
              <a:gd name="adj1" fmla="val -1210"/>
            </a:avLst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BF59BDD0-EBEB-6888-E28D-5965D2825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8399" y="2811370"/>
            <a:ext cx="4699087" cy="2288650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RQ5: </a:t>
            </a:r>
            <a:r>
              <a:rPr lang="en-US" dirty="0"/>
              <a:t>Do these analyses and models provide valuable insight into reverse engineering practices and code obfuscation efficacy?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807C791-EADE-73E2-5056-546A3D8ACC49}"/>
              </a:ext>
            </a:extLst>
          </p:cNvPr>
          <p:cNvSpPr/>
          <p:nvPr/>
        </p:nvSpPr>
        <p:spPr>
          <a:xfrm>
            <a:off x="7355012" y="4572996"/>
            <a:ext cx="1742211" cy="721763"/>
          </a:xfrm>
          <a:prstGeom prst="rect">
            <a:avLst/>
          </a:prstGeom>
          <a:solidFill>
            <a:srgbClr val="00B0F0"/>
          </a:solidFill>
          <a:ln w="412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FDC6CF-5094-8D0C-7852-2B7748AC4E24}"/>
              </a:ext>
            </a:extLst>
          </p:cNvPr>
          <p:cNvSpPr txBox="1"/>
          <p:nvPr/>
        </p:nvSpPr>
        <p:spPr>
          <a:xfrm>
            <a:off x="7464765" y="4613190"/>
            <a:ext cx="158303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Our endpoint monitor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E8AE4-0D74-783F-7B60-19A87A6C96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2917F-364D-1A3C-C0F7-5DCD45610536}"/>
              </a:ext>
            </a:extLst>
          </p:cNvPr>
          <p:cNvGrpSpPr/>
          <p:nvPr/>
        </p:nvGrpSpPr>
        <p:grpSpPr>
          <a:xfrm>
            <a:off x="314482" y="110938"/>
            <a:ext cx="2132090" cy="2764482"/>
            <a:chOff x="314482" y="110938"/>
            <a:chExt cx="2132090" cy="27644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1759EF0-F199-FEC3-BA3E-210A40939AAC}"/>
                </a:ext>
              </a:extLst>
            </p:cNvPr>
            <p:cNvGrpSpPr/>
            <p:nvPr/>
          </p:nvGrpSpPr>
          <p:grpSpPr>
            <a:xfrm>
              <a:off x="579096" y="110938"/>
              <a:ext cx="1867476" cy="1930891"/>
              <a:chOff x="702276" y="1974767"/>
              <a:chExt cx="1867476" cy="1930891"/>
            </a:xfrm>
          </p:grpSpPr>
          <p:sp>
            <p:nvSpPr>
              <p:cNvPr id="41" name="Rectangle: Single Corner Snipped 40">
                <a:extLst>
                  <a:ext uri="{FF2B5EF4-FFF2-40B4-BE49-F238E27FC236}">
                    <a16:creationId xmlns:a16="http://schemas.microsoft.com/office/drawing/2014/main" id="{DBC217D9-F31E-26A5-DE7C-D0CEEE392687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2889EB-1B61-530E-EDE9-77385B3F6F87}"/>
                  </a:ext>
                </a:extLst>
              </p:cNvPr>
              <p:cNvSpPr txBox="1"/>
              <p:nvPr/>
            </p:nvSpPr>
            <p:spPr>
              <a:xfrm>
                <a:off x="744944" y="1974767"/>
                <a:ext cx="18248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Random</a:t>
                </a:r>
              </a:p>
              <a:p>
                <a:r>
                  <a:rPr lang="en-US" sz="2800" dirty="0"/>
                  <a:t>Program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F9A8A8-B94F-4053-97C5-0AFD9A2369E2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8" name="Graphic 37" descr="Users with solid fill">
              <a:extLst>
                <a:ext uri="{FF2B5EF4-FFF2-40B4-BE49-F238E27FC236}">
                  <a16:creationId xmlns:a16="http://schemas.microsoft.com/office/drawing/2014/main" id="{848D969D-C36F-6527-C6B7-1EC0FD69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4482" y="1854456"/>
              <a:ext cx="1020964" cy="1020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18057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04A1-1AD2-4958-B228-13A7F161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E5EDD-6BF5-4F0A-BB0B-5B78E7F42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research team and I hosted four reverse engineering events</a:t>
            </a:r>
          </a:p>
          <a:p>
            <a:r>
              <a:rPr lang="en-US" dirty="0"/>
              <a:t>I gathered human-device-interaction data in these events</a:t>
            </a:r>
          </a:p>
          <a:p>
            <a:r>
              <a:rPr lang="en-US" dirty="0"/>
              <a:t>The events contained 117 sign-ups and </a:t>
            </a:r>
            <a:r>
              <a:rPr lang="en-US" dirty="0">
                <a:solidFill>
                  <a:schemeClr val="tx1"/>
                </a:solidFill>
              </a:rPr>
              <a:t>44 participants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3 participants solved challenges</a:t>
            </a:r>
          </a:p>
          <a:p>
            <a:r>
              <a:rPr lang="en-US" dirty="0"/>
              <a:t>We paid out $8500 total</a:t>
            </a:r>
          </a:p>
          <a:p>
            <a:r>
              <a:rPr lang="en-US" dirty="0"/>
              <a:t>We paid $68/hour of active trace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D1BF-35F2-CEE8-9C6A-9B4B42C5F4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292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04A1-1AD2-4958-B228-13A7F161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E5EDD-6BF5-4F0A-BB0B-5B78E7F42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 is highly granular (mouse clicks, key presses, window data, process data, screenshots)</a:t>
            </a:r>
          </a:p>
          <a:p>
            <a:r>
              <a:rPr lang="en-US" dirty="0"/>
              <a:t>To do all of this, I built: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collection tool </a:t>
            </a:r>
            <a:r>
              <a:rPr lang="en-US" dirty="0"/>
              <a:t>to monitor users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visualization tool </a:t>
            </a:r>
            <a:r>
              <a:rPr lang="en-US" dirty="0"/>
              <a:t>that allows analysts to annotate the raw data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modeling tool </a:t>
            </a:r>
            <a:r>
              <a:rPr lang="en-US" dirty="0"/>
              <a:t>that builds models of RE behavior from annotations</a:t>
            </a:r>
          </a:p>
          <a:p>
            <a:r>
              <a:rPr lang="en-US" dirty="0"/>
              <a:t>Ghent University used these tools for a student-based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8755-57DC-47F2-F361-5CBE4BD6E7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010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88990-5E45-4E20-821C-20F90C42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D5BAC-174E-0633-AE9A-F9A0857C38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179577-8956-CB3D-C4B7-161B742B3874}"/>
              </a:ext>
            </a:extLst>
          </p:cNvPr>
          <p:cNvGrpSpPr/>
          <p:nvPr/>
        </p:nvGrpSpPr>
        <p:grpSpPr>
          <a:xfrm>
            <a:off x="6608421" y="310963"/>
            <a:ext cx="1867476" cy="1930891"/>
            <a:chOff x="702276" y="1974767"/>
            <a:chExt cx="1867476" cy="1930891"/>
          </a:xfrm>
        </p:grpSpPr>
        <p:sp>
          <p:nvSpPr>
            <p:cNvPr id="6" name="Rectangle: Single Corner Snipped 3">
              <a:extLst>
                <a:ext uri="{FF2B5EF4-FFF2-40B4-BE49-F238E27FC236}">
                  <a16:creationId xmlns:a16="http://schemas.microsoft.com/office/drawing/2014/main" id="{6810D982-8D4A-5946-2F72-9F33712E7F0B}"/>
                </a:ext>
              </a:extLst>
            </p:cNvPr>
            <p:cNvSpPr/>
            <p:nvPr/>
          </p:nvSpPr>
          <p:spPr>
            <a:xfrm>
              <a:off x="702276" y="2944609"/>
              <a:ext cx="1645508" cy="961049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AE07D8-24E1-6CB7-46FF-203CA9FB6CBA}"/>
                </a:ext>
              </a:extLst>
            </p:cNvPr>
            <p:cNvSpPr txBox="1"/>
            <p:nvPr/>
          </p:nvSpPr>
          <p:spPr>
            <a:xfrm>
              <a:off x="744944" y="1974767"/>
              <a:ext cx="18248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Random</a:t>
              </a:r>
            </a:p>
            <a:p>
              <a:r>
                <a:rPr lang="en-US" sz="2800" dirty="0"/>
                <a:t>Program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7933C0-B3B3-627D-F33F-4E224756894E}"/>
                </a:ext>
              </a:extLst>
            </p:cNvPr>
            <p:cNvSpPr/>
            <p:nvPr/>
          </p:nvSpPr>
          <p:spPr>
            <a:xfrm>
              <a:off x="952258" y="3155656"/>
              <a:ext cx="765332" cy="523220"/>
            </a:xfrm>
            <a:prstGeom prst="rect">
              <a:avLst/>
            </a:prstGeom>
            <a:solidFill>
              <a:srgbClr val="66C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3D6912DB-719F-B225-EDF6-4862A2A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3807" y="2054481"/>
            <a:ext cx="1020964" cy="1020964"/>
          </a:xfrm>
          <a:prstGeom prst="rect">
            <a:avLst/>
          </a:prstGeom>
        </p:spPr>
      </p:pic>
      <p:sp>
        <p:nvSpPr>
          <p:cNvPr id="10" name="Rectangle: Single Corner Snipped 3">
            <a:extLst>
              <a:ext uri="{FF2B5EF4-FFF2-40B4-BE49-F238E27FC236}">
                <a16:creationId xmlns:a16="http://schemas.microsoft.com/office/drawing/2014/main" id="{AC571AD7-75BF-8E5E-BFCE-BADBFC4713B4}"/>
              </a:ext>
            </a:extLst>
          </p:cNvPr>
          <p:cNvSpPr/>
          <p:nvPr/>
        </p:nvSpPr>
        <p:spPr>
          <a:xfrm>
            <a:off x="10097224" y="1304377"/>
            <a:ext cx="1645508" cy="961049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90B42-10D8-20A7-C69E-38C69D778727}"/>
              </a:ext>
            </a:extLst>
          </p:cNvPr>
          <p:cNvSpPr txBox="1"/>
          <p:nvPr/>
        </p:nvSpPr>
        <p:spPr>
          <a:xfrm>
            <a:off x="9915629" y="310963"/>
            <a:ext cx="1901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Protected</a:t>
            </a:r>
          </a:p>
          <a:p>
            <a:r>
              <a:rPr lang="en-US" sz="2800" dirty="0"/>
              <a:t>Challenge</a:t>
            </a:r>
          </a:p>
          <a:p>
            <a:endParaRPr lang="en-US" sz="2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F9B023-328D-0665-911E-4D158BBBB7C6}"/>
              </a:ext>
            </a:extLst>
          </p:cNvPr>
          <p:cNvCxnSpPr>
            <a:cxnSpLocks/>
          </p:cNvCxnSpPr>
          <p:nvPr/>
        </p:nvCxnSpPr>
        <p:spPr>
          <a:xfrm>
            <a:off x="8428052" y="1737742"/>
            <a:ext cx="1495167" cy="1572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68BAE1-0C6D-F53A-6E22-2B58F578FEDA}"/>
              </a:ext>
            </a:extLst>
          </p:cNvPr>
          <p:cNvSpPr txBox="1"/>
          <p:nvPr/>
        </p:nvSpPr>
        <p:spPr>
          <a:xfrm>
            <a:off x="8718921" y="1280805"/>
            <a:ext cx="118418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Protect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4FD020-8A6B-88F5-900D-D6BE44655E7D}"/>
              </a:ext>
            </a:extLst>
          </p:cNvPr>
          <p:cNvSpPr/>
          <p:nvPr/>
        </p:nvSpPr>
        <p:spPr>
          <a:xfrm>
            <a:off x="10298192" y="1523292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6225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Challenge</a:t>
            </a:r>
            <a:r>
              <a:rPr lang="en-US" dirty="0"/>
              <a:t> Types</a:t>
            </a:r>
            <a:endParaRPr dirty="0"/>
          </a:p>
        </p:txBody>
      </p:sp>
      <p:sp>
        <p:nvSpPr>
          <p:cNvPr id="14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/>
          <a:lstStyle/>
          <a:p>
            <a:r>
              <a:rPr dirty="0"/>
              <a:t>Parallel real world problems</a:t>
            </a:r>
          </a:p>
          <a:p>
            <a:r>
              <a:rPr dirty="0"/>
              <a:t>Types</a:t>
            </a:r>
            <a:r>
              <a:rPr lang="en-US" dirty="0"/>
              <a:t>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 dirty="0"/>
              <a:t>Extraction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Tampering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 err="1"/>
              <a:t>Deobfuscation</a:t>
            </a: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77898F-EA41-FE0F-9902-1BE09CD67D97}"/>
              </a:ext>
            </a:extLst>
          </p:cNvPr>
          <p:cNvGrpSpPr/>
          <p:nvPr/>
        </p:nvGrpSpPr>
        <p:grpSpPr>
          <a:xfrm>
            <a:off x="7741448" y="709494"/>
            <a:ext cx="3099806" cy="1810423"/>
            <a:chOff x="7741448" y="709494"/>
            <a:chExt cx="3099806" cy="1810423"/>
          </a:xfrm>
        </p:grpSpPr>
        <p:sp>
          <p:nvSpPr>
            <p:cNvPr id="5" name="Rectangle: Single Corner Snipped 3">
              <a:extLst>
                <a:ext uri="{FF2B5EF4-FFF2-40B4-BE49-F238E27FC236}">
                  <a16:creationId xmlns:a16="http://schemas.microsoft.com/office/drawing/2014/main" id="{E249CEC0-26CC-6579-A3C7-C0EDC4B4C401}"/>
                </a:ext>
              </a:extLst>
            </p:cNvPr>
            <p:cNvSpPr/>
            <p:nvPr/>
          </p:nvSpPr>
          <p:spPr>
            <a:xfrm>
              <a:off x="7741448" y="709494"/>
              <a:ext cx="3099806" cy="1810423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440306-89AC-11F6-EAC2-D7089D45BEA9}"/>
                </a:ext>
              </a:extLst>
            </p:cNvPr>
            <p:cNvSpPr/>
            <p:nvPr/>
          </p:nvSpPr>
          <p:spPr>
            <a:xfrm>
              <a:off x="7942415" y="928409"/>
              <a:ext cx="1441731" cy="985641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Extract This Asset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04BD71-4B52-D924-DBD6-1FC6AA88C850}"/>
              </a:ext>
            </a:extLst>
          </p:cNvPr>
          <p:cNvGrpSpPr/>
          <p:nvPr/>
        </p:nvGrpSpPr>
        <p:grpSpPr>
          <a:xfrm>
            <a:off x="7741448" y="2811195"/>
            <a:ext cx="3099806" cy="1810423"/>
            <a:chOff x="7741448" y="2929926"/>
            <a:chExt cx="3099806" cy="1810423"/>
          </a:xfrm>
        </p:grpSpPr>
        <p:sp>
          <p:nvSpPr>
            <p:cNvPr id="9" name="Rectangle: Single Corner Snipped 3">
              <a:extLst>
                <a:ext uri="{FF2B5EF4-FFF2-40B4-BE49-F238E27FC236}">
                  <a16:creationId xmlns:a16="http://schemas.microsoft.com/office/drawing/2014/main" id="{07802E42-22EC-4DF1-7228-72E59D78E62B}"/>
                </a:ext>
              </a:extLst>
            </p:cNvPr>
            <p:cNvSpPr/>
            <p:nvPr/>
          </p:nvSpPr>
          <p:spPr>
            <a:xfrm>
              <a:off x="7741448" y="2929926"/>
              <a:ext cx="3099806" cy="1810423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8158FF-6738-14A0-DADF-02995F99EE77}"/>
                </a:ext>
              </a:extLst>
            </p:cNvPr>
            <p:cNvSpPr/>
            <p:nvPr/>
          </p:nvSpPr>
          <p:spPr>
            <a:xfrm>
              <a:off x="7942415" y="3148841"/>
              <a:ext cx="1441731" cy="985641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Disable This Protection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B535E-7C50-96F0-4E65-70BCE1D1E750}"/>
              </a:ext>
            </a:extLst>
          </p:cNvPr>
          <p:cNvGrpSpPr/>
          <p:nvPr/>
        </p:nvGrpSpPr>
        <p:grpSpPr>
          <a:xfrm>
            <a:off x="2814011" y="4912897"/>
            <a:ext cx="8027243" cy="1810423"/>
            <a:chOff x="2814011" y="4912897"/>
            <a:chExt cx="8027243" cy="1810423"/>
          </a:xfrm>
        </p:grpSpPr>
        <p:sp>
          <p:nvSpPr>
            <p:cNvPr id="11" name="Rectangle: Single Corner Snipped 3">
              <a:extLst>
                <a:ext uri="{FF2B5EF4-FFF2-40B4-BE49-F238E27FC236}">
                  <a16:creationId xmlns:a16="http://schemas.microsoft.com/office/drawing/2014/main" id="{DAE8640D-50CB-702A-E1E0-144A07D3E1D9}"/>
                </a:ext>
              </a:extLst>
            </p:cNvPr>
            <p:cNvSpPr/>
            <p:nvPr/>
          </p:nvSpPr>
          <p:spPr>
            <a:xfrm>
              <a:off x="2814011" y="4912897"/>
              <a:ext cx="3099806" cy="1810423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call </a:t>
              </a:r>
              <a:r>
                <a:rPr lang="en-US" dirty="0" err="1">
                  <a:solidFill>
                    <a:schemeClr val="tx1"/>
                  </a:solidFill>
                  <a:latin typeface="Courier" pitchFamily="2" charset="0"/>
                </a:rPr>
                <a:t>branchFun</a:t>
              </a:r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();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Courier" pitchFamily="2" charset="0"/>
                </a:rPr>
                <a:t>asm</a:t>
              </a:r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(”.byte 42,2,6”);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. . .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L:</a:t>
              </a:r>
            </a:p>
          </p:txBody>
        </p:sp>
        <p:sp>
          <p:nvSpPr>
            <p:cNvPr id="13" name="Rectangle: Single Corner Snipped 3">
              <a:extLst>
                <a:ext uri="{FF2B5EF4-FFF2-40B4-BE49-F238E27FC236}">
                  <a16:creationId xmlns:a16="http://schemas.microsoft.com/office/drawing/2014/main" id="{539934B8-ED55-67DC-3027-2049DF42D4E9}"/>
                </a:ext>
              </a:extLst>
            </p:cNvPr>
            <p:cNvSpPr/>
            <p:nvPr/>
          </p:nvSpPr>
          <p:spPr>
            <a:xfrm>
              <a:off x="7741448" y="4912897"/>
              <a:ext cx="3099806" cy="1810423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59BAF14-F668-369D-66AF-76E4DD13A7D1}"/>
                </a:ext>
              </a:extLst>
            </p:cNvPr>
            <p:cNvCxnSpPr>
              <a:stCxn id="11" idx="0"/>
              <a:endCxn id="13" idx="2"/>
            </p:cNvCxnSpPr>
            <p:nvPr/>
          </p:nvCxnSpPr>
          <p:spPr>
            <a:xfrm>
              <a:off x="5913817" y="5818109"/>
              <a:ext cx="1827631" cy="0"/>
            </a:xfrm>
            <a:prstGeom prst="straightConnector1">
              <a:avLst/>
            </a:prstGeom>
            <a:noFill/>
            <a:ln w="82550" cap="flat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A4BA77-CA40-194C-3891-1285B3ACA9E6}"/>
                </a:ext>
              </a:extLst>
            </p:cNvPr>
            <p:cNvSpPr txBox="1"/>
            <p:nvPr/>
          </p:nvSpPr>
          <p:spPr>
            <a:xfrm>
              <a:off x="5913817" y="5028043"/>
              <a:ext cx="182763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Helvetica "/>
                  <a:sym typeface="Calibri"/>
                </a:rPr>
                <a:t>Decompile and </a:t>
              </a:r>
              <a:r>
                <a:rPr kumimoji="0" lang="en-US" sz="1800" b="1" i="0" u="none" strike="noStrike" cap="none" spc="0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Helvetica "/>
                  <a:sym typeface="Calibri"/>
                </a:rPr>
                <a:t>Deobfuscate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"/>
                <a:sym typeface="Calibri"/>
              </a:endParaRPr>
            </a:p>
          </p:txBody>
        </p:sp>
      </p:grp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D7E150EE-EFD0-79CA-3EFC-175FDAED4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3573" y="2415438"/>
            <a:ext cx="2044853" cy="20448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01A19C-9550-399E-DFD3-1E12756A2C75}"/>
              </a:ext>
            </a:extLst>
          </p:cNvPr>
          <p:cNvSpPr txBox="1"/>
          <p:nvPr/>
        </p:nvSpPr>
        <p:spPr>
          <a:xfrm>
            <a:off x="8281990" y="5326820"/>
            <a:ext cx="182763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goto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 L;</a:t>
            </a:r>
          </a:p>
          <a:p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. . .</a:t>
            </a:r>
          </a:p>
          <a:p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6803C-60E3-FF0C-7C15-51F3C5DA8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Tools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4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GB" dirty="0"/>
              <a:t>Tigress (Arizona)</a:t>
            </a:r>
          </a:p>
          <a:p>
            <a:pPr lvl="1"/>
            <a:r>
              <a:rPr lang="en-GB" dirty="0"/>
              <a:t>Generates random programs with random assets</a:t>
            </a:r>
          </a:p>
          <a:p>
            <a:pPr lvl="1"/>
            <a:r>
              <a:rPr lang="en-GB" dirty="0"/>
              <a:t>Source to source obfuscator</a:t>
            </a:r>
          </a:p>
          <a:p>
            <a:r>
              <a:rPr lang="en-GB" dirty="0"/>
              <a:t>ASPIRE (Ghent)</a:t>
            </a:r>
          </a:p>
          <a:p>
            <a:pPr lvl="1"/>
            <a:r>
              <a:rPr lang="en-GB" dirty="0"/>
              <a:t>Link-time obfuscator</a:t>
            </a:r>
          </a:p>
          <a:p>
            <a:pPr lvl="1"/>
            <a:r>
              <a:rPr lang="en-GB" dirty="0"/>
              <a:t>Hand-coded challenges</a:t>
            </a:r>
          </a:p>
          <a:p>
            <a:r>
              <a:rPr lang="en-GB" dirty="0"/>
              <a:t>Irdeto</a:t>
            </a:r>
          </a:p>
          <a:p>
            <a:pPr lvl="1"/>
            <a:r>
              <a:rPr lang="en-GB" dirty="0"/>
              <a:t>Commercial tool</a:t>
            </a:r>
          </a:p>
          <a:p>
            <a:pPr lvl="1"/>
            <a:r>
              <a:rPr lang="en-GB" dirty="0"/>
              <a:t>Hand-coded challenges</a:t>
            </a:r>
          </a:p>
          <a:p>
            <a:pPr lvl="1"/>
            <a:r>
              <a:rPr lang="en-GB" dirty="0"/>
              <a:t>We do not really know what they did…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AD220E-6E2C-BA02-8517-3AF00FD018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258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Issues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4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Challenges too hard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no data</a:t>
            </a:r>
          </a:p>
          <a:p>
            <a:pPr lvl="1"/>
            <a:r>
              <a:rPr lang="en-US" dirty="0"/>
              <a:t>Successful subjects spent about 8 hours on each submission</a:t>
            </a:r>
          </a:p>
          <a:p>
            <a:pPr lvl="1"/>
            <a:r>
              <a:rPr lang="en-US" dirty="0"/>
              <a:t>Most challenges went unsolved</a:t>
            </a:r>
          </a:p>
          <a:p>
            <a:r>
              <a:rPr lang="en-US" dirty="0"/>
              <a:t>Challenges too easy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no interesting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Random challenges </a:t>
            </a:r>
            <a:r>
              <a:rPr lang="en-US" dirty="0">
                <a:sym typeface="Wingdings" pitchFamily="2" charset="2"/>
              </a:rPr>
              <a:t> will not mimic real applications</a:t>
            </a:r>
          </a:p>
          <a:p>
            <a:r>
              <a:rPr lang="en-US" dirty="0">
                <a:sym typeface="Wingdings" pitchFamily="2" charset="2"/>
              </a:rPr>
              <a:t>Hand-coded challenges  subjects will learn over time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AD220E-6E2C-BA02-8517-3AF00FD018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18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remote-URC62440.png" descr="remote-URC624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267" y="4775468"/>
            <a:ext cx="569642" cy="184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10254_Surveillance_256.png" descr="10254_Surveillance_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84305" y="513682"/>
            <a:ext cx="1844694" cy="184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3eb45df6-f777-4cdb-a4e1-9d1e16a82c69.png._CB322123257_.png" descr="3eb45df6-f777-4cdb-a4e1-9d1e16a82c69.png._CB322123257_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170" y="4654679"/>
            <a:ext cx="1878965" cy="2086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nest-stock-image-1.png" descr="nest-stock-image-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781" y="1129201"/>
            <a:ext cx="1646862" cy="164686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26" name="Extract…"/>
          <p:cNvSpPr txBox="1"/>
          <p:nvPr/>
        </p:nvSpPr>
        <p:spPr>
          <a:xfrm>
            <a:off x="5139048" y="1026312"/>
            <a:ext cx="2131995" cy="10416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pPr>
              <a:lnSpc>
                <a:spcPct val="90000"/>
              </a:lnSpc>
              <a:defRPr sz="7000">
                <a:latin typeface="+mj-lt"/>
                <a:ea typeface="+mj-ea"/>
                <a:cs typeface="+mj-cs"/>
                <a:sym typeface="Trebuchet MS"/>
              </a:defRPr>
            </a:pPr>
            <a:r>
              <a:rPr sz="3500" dirty="0"/>
              <a:t>Extract</a:t>
            </a:r>
          </a:p>
          <a:p>
            <a:pPr>
              <a:lnSpc>
                <a:spcPct val="90000"/>
              </a:lnSpc>
              <a:defRPr sz="7000">
                <a:latin typeface="+mj-lt"/>
                <a:ea typeface="+mj-ea"/>
                <a:cs typeface="+mj-cs"/>
                <a:sym typeface="Trebuchet MS"/>
              </a:defRPr>
            </a:pPr>
            <a:r>
              <a:rPr sz="3500" dirty="0"/>
              <a:t>Credentials</a:t>
            </a:r>
          </a:p>
        </p:txBody>
      </p:sp>
      <p:grpSp>
        <p:nvGrpSpPr>
          <p:cNvPr id="934" name="Group"/>
          <p:cNvGrpSpPr/>
          <p:nvPr/>
        </p:nvGrpSpPr>
        <p:grpSpPr>
          <a:xfrm>
            <a:off x="2614506" y="3861439"/>
            <a:ext cx="3161975" cy="2758723"/>
            <a:chOff x="256327" y="-82582"/>
            <a:chExt cx="6323948" cy="5517444"/>
          </a:xfrm>
        </p:grpSpPr>
        <p:pic>
          <p:nvPicPr>
            <p:cNvPr id="932" name="kidtorso_0_0-480x250.png" descr="kidtorso_0_0-480x25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327" y="2141138"/>
              <a:ext cx="6323948" cy="3293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3" name="Tamper to…"/>
            <p:cNvSpPr txBox="1"/>
            <p:nvPr/>
          </p:nvSpPr>
          <p:spPr>
            <a:xfrm>
              <a:off x="1502283" y="-82582"/>
              <a:ext cx="4542911" cy="2083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lnSpc>
                  <a:spcPct val="90000"/>
                </a:lnSpc>
                <a:defRPr sz="7000">
                  <a:latin typeface="+mj-lt"/>
                  <a:ea typeface="+mj-ea"/>
                  <a:cs typeface="+mj-cs"/>
                  <a:sym typeface="Trebuchet MS"/>
                </a:defRPr>
              </a:pPr>
              <a:r>
                <a:rPr sz="3500" dirty="0"/>
                <a:t>Tamper to</a:t>
              </a:r>
            </a:p>
            <a:p>
              <a:pPr>
                <a:lnSpc>
                  <a:spcPct val="90000"/>
                </a:lnSpc>
                <a:defRPr sz="7000">
                  <a:latin typeface="+mj-lt"/>
                  <a:ea typeface="+mj-ea"/>
                  <a:cs typeface="+mj-cs"/>
                  <a:sym typeface="Trebuchet MS"/>
                </a:defRPr>
              </a:pPr>
              <a:r>
                <a:rPr sz="3500" dirty="0"/>
                <a:t>Cause Harm</a:t>
              </a:r>
            </a:p>
          </p:txBody>
        </p:sp>
      </p:grpSp>
      <p:pic>
        <p:nvPicPr>
          <p:cNvPr id="935" name="uk-multi-door-rf56k9540sr-rf56k9540sr-eu-silver-thumb-61418632.png" descr="uk-multi-door-rf56k9540sr-rf56k9540sr-eu-silver-thumb-6141863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139" y="3226812"/>
            <a:ext cx="3101715" cy="36210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3" name="Graphic 22" descr="Users with solid fill">
            <a:extLst>
              <a:ext uri="{FF2B5EF4-FFF2-40B4-BE49-F238E27FC236}">
                <a16:creationId xmlns:a16="http://schemas.microsoft.com/office/drawing/2014/main" id="{5BA5D360-2AE4-FB60-89BF-ABAC8F7EE5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73066" y="2292859"/>
            <a:ext cx="2324356" cy="232435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D86B1D7-724B-8D59-22CD-8D83953351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Attack Goals</a:t>
            </a:r>
          </a:p>
        </p:txBody>
      </p:sp>
      <p:pic>
        <p:nvPicPr>
          <p:cNvPr id="1026" name="Picture 2" descr="Display of a Tesla car on autopilot mode showing current s… | Flickr">
            <a:extLst>
              <a:ext uri="{FF2B5EF4-FFF2-40B4-BE49-F238E27FC236}">
                <a16:creationId xmlns:a16="http://schemas.microsoft.com/office/drawing/2014/main" id="{2F5EE3D4-C979-AC08-39C7-D18C932A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" y="2292859"/>
            <a:ext cx="2161760" cy="28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tract…">
            <a:extLst>
              <a:ext uri="{FF2B5EF4-FFF2-40B4-BE49-F238E27FC236}">
                <a16:creationId xmlns:a16="http://schemas.microsoft.com/office/drawing/2014/main" id="{99BD3F75-DA37-1712-F8CB-E87AB3E6BBE1}"/>
              </a:ext>
            </a:extLst>
          </p:cNvPr>
          <p:cNvSpPr txBox="1"/>
          <p:nvPr/>
        </p:nvSpPr>
        <p:spPr>
          <a:xfrm>
            <a:off x="8154655" y="3117161"/>
            <a:ext cx="2115965" cy="1526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pPr>
              <a:lnSpc>
                <a:spcPct val="90000"/>
              </a:lnSpc>
              <a:defRPr sz="7000">
                <a:latin typeface="+mj-lt"/>
                <a:ea typeface="+mj-ea"/>
                <a:cs typeface="+mj-cs"/>
                <a:sym typeface="Trebuchet MS"/>
              </a:defRPr>
            </a:pPr>
            <a:r>
              <a:rPr lang="en-US" sz="3500" dirty="0"/>
              <a:t>Copy</a:t>
            </a:r>
          </a:p>
          <a:p>
            <a:pPr>
              <a:lnSpc>
                <a:spcPct val="90000"/>
              </a:lnSpc>
              <a:defRPr sz="7000">
                <a:latin typeface="+mj-lt"/>
                <a:ea typeface="+mj-ea"/>
                <a:cs typeface="+mj-cs"/>
                <a:sym typeface="Trebuchet MS"/>
              </a:defRPr>
            </a:pPr>
            <a:r>
              <a:rPr lang="en-US" sz="3500" dirty="0"/>
              <a:t>Intellectual</a:t>
            </a:r>
          </a:p>
          <a:p>
            <a:pPr>
              <a:lnSpc>
                <a:spcPct val="90000"/>
              </a:lnSpc>
              <a:defRPr sz="7000">
                <a:latin typeface="+mj-lt"/>
                <a:ea typeface="+mj-ea"/>
                <a:cs typeface="+mj-cs"/>
                <a:sym typeface="Trebuchet MS"/>
              </a:defRPr>
            </a:pPr>
            <a:r>
              <a:rPr lang="en-US" sz="3500" dirty="0"/>
              <a:t>Property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88990-5E45-4E20-821C-20F90C42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Recruiting </a:t>
            </a:r>
            <a:r>
              <a:rPr lang="en-US" dirty="0">
                <a:solidFill>
                  <a:schemeClr val="tx1"/>
                </a:solidFill>
              </a:rPr>
              <a:t>Subjects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DBD8E6-4D51-A332-4A41-4C019A63BB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5D3AFC-E9F9-440D-EC77-B82CF9852167}"/>
              </a:ext>
            </a:extLst>
          </p:cNvPr>
          <p:cNvCxnSpPr>
            <a:cxnSpLocks/>
          </p:cNvCxnSpPr>
          <p:nvPr/>
        </p:nvCxnSpPr>
        <p:spPr>
          <a:xfrm>
            <a:off x="6059817" y="1674397"/>
            <a:ext cx="1551257" cy="2358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6B13AE-C8B5-B0F3-FC4A-4B7CEBFAFA83}"/>
              </a:ext>
            </a:extLst>
          </p:cNvPr>
          <p:cNvSpPr txBox="1"/>
          <p:nvPr/>
        </p:nvSpPr>
        <p:spPr>
          <a:xfrm>
            <a:off x="6084826" y="949221"/>
            <a:ext cx="156186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Announce competition</a:t>
            </a:r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B9FDD8-4D9D-7975-8BD6-F1D252882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49" y="1002801"/>
            <a:ext cx="2468457" cy="1379287"/>
          </a:xfrm>
          <a:prstGeom prst="rect">
            <a:avLst/>
          </a:prstGeom>
        </p:spPr>
      </p:pic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4C4ABF5E-1B70-22B3-5EF1-CD40D74AC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5592" y="1059066"/>
            <a:ext cx="1020608" cy="10206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2B448A-B8E8-DB4A-ED5A-07E75CF2567D}"/>
              </a:ext>
            </a:extLst>
          </p:cNvPr>
          <p:cNvSpPr txBox="1"/>
          <p:nvPr/>
        </p:nvSpPr>
        <p:spPr>
          <a:xfrm>
            <a:off x="8331196" y="2552881"/>
            <a:ext cx="2154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PAY $$s!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DC9CC2-268C-6BB1-9DB1-B8CC7FE6D29D}"/>
              </a:ext>
            </a:extLst>
          </p:cNvPr>
          <p:cNvSpPr txBox="1"/>
          <p:nvPr/>
        </p:nvSpPr>
        <p:spPr>
          <a:xfrm>
            <a:off x="7602063" y="502432"/>
            <a:ext cx="190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 Event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3322BEA9-C357-C36C-376A-9A2AD09ED6BB}"/>
              </a:ext>
            </a:extLst>
          </p:cNvPr>
          <p:cNvSpPr txBox="1">
            <a:spLocks/>
          </p:cNvSpPr>
          <p:nvPr/>
        </p:nvSpPr>
        <p:spPr>
          <a:xfrm>
            <a:off x="11247576" y="65671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73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Promoting Events</a:t>
            </a:r>
          </a:p>
        </p:txBody>
      </p:sp>
      <p:sp>
        <p:nvSpPr>
          <p:cNvPr id="15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Social media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Personal and department accounts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Twitter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Instagram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Facebook (including groups)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Reddit</a:t>
            </a:r>
          </a:p>
          <a:p>
            <a:r>
              <a:t>Hacker News</a:t>
            </a:r>
          </a:p>
          <a:p>
            <a:r>
              <a:t>Email lists</a:t>
            </a:r>
          </a:p>
          <a:p>
            <a:r>
              <a:t>Course announcements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99B17-F7B1-6876-9F8C-10A1B8B6C1C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1A669F6-9606-0ECC-C264-4B3738BC1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290" y="2738193"/>
            <a:ext cx="6141929" cy="2947678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8970-0ABD-4FA7-8863-41BFB2FC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Compensation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68C08-0345-4A1E-A53F-6EC46E20E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main models:</a:t>
            </a:r>
          </a:p>
          <a:p>
            <a:pPr lvl="1"/>
            <a:r>
              <a:rPr lang="en-US" dirty="0"/>
              <a:t>$100-$500 per problem</a:t>
            </a:r>
          </a:p>
          <a:p>
            <a:pPr lvl="2"/>
            <a:r>
              <a:rPr lang="en-US" dirty="0"/>
              <a:t>Resulted in 1 subject submitting 3 solutions</a:t>
            </a:r>
          </a:p>
          <a:p>
            <a:pPr lvl="1"/>
            <a:r>
              <a:rPr lang="en-US" dirty="0"/>
              <a:t>$1000-$10,000 per event winner</a:t>
            </a:r>
          </a:p>
          <a:p>
            <a:pPr lvl="2"/>
            <a:r>
              <a:rPr lang="en-US" dirty="0"/>
              <a:t>Resulted in 2 subjects submitting 7 solutions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Total of 96 registrations and 39 participants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13BF5-4534-50D7-7C65-C3D69DBB6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8704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8970-0ABD-4FA7-8863-41BFB2FC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68C08-0345-4A1E-A53F-6EC46E20E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usable funding (lots!)</a:t>
            </a:r>
          </a:p>
          <a:p>
            <a:r>
              <a:rPr lang="en-US" dirty="0"/>
              <a:t>How to pay subjects (large amounts!):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In foreign countries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Who do not want to give their banking details!</a:t>
            </a:r>
          </a:p>
          <a:p>
            <a:r>
              <a:rPr lang="en-US" dirty="0"/>
              <a:t>Too high compensation → novice subjects will avoid</a:t>
            </a:r>
          </a:p>
          <a:p>
            <a:r>
              <a:rPr lang="en-US" dirty="0"/>
              <a:t>Too low compensation → accomplished subjects will avoid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DA73-F9A1-2395-D083-73604C5EC0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9517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88990-5E45-4E20-821C-20F90C42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Collecting</a:t>
            </a:r>
            <a:r>
              <a:rPr lang="en-US" dirty="0"/>
              <a:t>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CFABC-C278-E63B-B7C5-1B0C39BC96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EEF3E-EBD1-F53B-EFAF-92E532AD31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13" y="415389"/>
            <a:ext cx="4546011" cy="33011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050D83-03CD-1776-1E90-AE7922AF2E70}"/>
              </a:ext>
            </a:extLst>
          </p:cNvPr>
          <p:cNvGrpSpPr/>
          <p:nvPr/>
        </p:nvGrpSpPr>
        <p:grpSpPr>
          <a:xfrm>
            <a:off x="7269287" y="2301282"/>
            <a:ext cx="1742211" cy="748079"/>
            <a:chOff x="7355013" y="4572996"/>
            <a:chExt cx="1645508" cy="8220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0A97C8-0169-E4A6-2F0D-1CBC8D9884D0}"/>
                </a:ext>
              </a:extLst>
            </p:cNvPr>
            <p:cNvSpPr/>
            <p:nvPr/>
          </p:nvSpPr>
          <p:spPr>
            <a:xfrm>
              <a:off x="7355013" y="4572996"/>
              <a:ext cx="1645508" cy="793114"/>
            </a:xfrm>
            <a:prstGeom prst="rect">
              <a:avLst/>
            </a:prstGeom>
            <a:solidFill>
              <a:srgbClr val="00B0F0"/>
            </a:solidFill>
            <a:ln w="41275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7F4B91-0B25-C04B-4314-1CFB9CD585A1}"/>
                </a:ext>
              </a:extLst>
            </p:cNvPr>
            <p:cNvSpPr txBox="1"/>
            <p:nvPr/>
          </p:nvSpPr>
          <p:spPr>
            <a:xfrm>
              <a:off x="7458674" y="4617163"/>
              <a:ext cx="1495167" cy="777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Our endpoint monitor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51794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73F96-0B71-B084-9790-DCBF187EE4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570DD3-63CC-2E4B-6D6B-7A7AAB395CD2}"/>
              </a:ext>
            </a:extLst>
          </p:cNvPr>
          <p:cNvGrpSpPr/>
          <p:nvPr/>
        </p:nvGrpSpPr>
        <p:grpSpPr>
          <a:xfrm>
            <a:off x="2682692" y="378816"/>
            <a:ext cx="6826617" cy="4957315"/>
            <a:chOff x="2552459" y="1134736"/>
            <a:chExt cx="6826617" cy="49573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0DE347-945A-038E-4AD4-EEAFDF42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459" y="1134736"/>
              <a:ext cx="6826617" cy="495731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2715DC-F1D2-41FA-ED13-6B2E2C774A62}"/>
                </a:ext>
              </a:extLst>
            </p:cNvPr>
            <p:cNvSpPr/>
            <p:nvPr/>
          </p:nvSpPr>
          <p:spPr>
            <a:xfrm>
              <a:off x="2687395" y="1660026"/>
              <a:ext cx="1392865" cy="760228"/>
            </a:xfrm>
            <a:prstGeom prst="rect">
              <a:avLst/>
            </a:prstGeom>
            <a:noFill/>
            <a:ln w="8255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pic>
        <p:nvPicPr>
          <p:cNvPr id="13" name="Graphic 12" descr="Users with solid fill">
            <a:extLst>
              <a:ext uri="{FF2B5EF4-FFF2-40B4-BE49-F238E27FC236}">
                <a16:creationId xmlns:a16="http://schemas.microsoft.com/office/drawing/2014/main" id="{C3CACBC0-1B97-4F7E-903C-A49D1722F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884" y="1279323"/>
            <a:ext cx="1747703" cy="174770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8CA61F-5510-17B5-7EF5-466E26DB7973}"/>
              </a:ext>
            </a:extLst>
          </p:cNvPr>
          <p:cNvCxnSpPr>
            <a:cxnSpLocks/>
          </p:cNvCxnSpPr>
          <p:nvPr/>
        </p:nvCxnSpPr>
        <p:spPr>
          <a:xfrm flipV="1">
            <a:off x="1473868" y="1359568"/>
            <a:ext cx="1943100" cy="3543300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360FC7-C9B9-6858-6621-C2EA355A5FFB}"/>
              </a:ext>
            </a:extLst>
          </p:cNvPr>
          <p:cNvSpPr txBox="1"/>
          <p:nvPr/>
        </p:nvSpPr>
        <p:spPr>
          <a:xfrm>
            <a:off x="335330" y="4615843"/>
            <a:ext cx="1414809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Install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Endpoint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Monitor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471537-2CB7-D28D-7A7E-8CDD282A555C}"/>
              </a:ext>
            </a:extLst>
          </p:cNvPr>
          <p:cNvSpPr txBox="1"/>
          <p:nvPr/>
        </p:nvSpPr>
        <p:spPr>
          <a:xfrm>
            <a:off x="5041683" y="5744718"/>
            <a:ext cx="166167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Download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Challenges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16CF2A-AD5F-8CB7-2228-CABA5218F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44" y="3027026"/>
            <a:ext cx="2468457" cy="137928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5F1A30-83B2-0AAC-779F-4E0F6C9762C3}"/>
              </a:ext>
            </a:extLst>
          </p:cNvPr>
          <p:cNvCxnSpPr>
            <a:cxnSpLocks/>
          </p:cNvCxnSpPr>
          <p:nvPr/>
        </p:nvCxnSpPr>
        <p:spPr>
          <a:xfrm flipH="1" flipV="1">
            <a:off x="7784432" y="3814011"/>
            <a:ext cx="2030829" cy="1794349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00159E-031B-CDB5-57CA-C8BFF281D564}"/>
              </a:ext>
            </a:extLst>
          </p:cNvPr>
          <p:cNvSpPr txBox="1"/>
          <p:nvPr/>
        </p:nvSpPr>
        <p:spPr>
          <a:xfrm>
            <a:off x="9887296" y="5608360"/>
            <a:ext cx="1419617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Install 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Tools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DF4210-2210-0808-D0E7-E0B95A998F35}"/>
              </a:ext>
            </a:extLst>
          </p:cNvPr>
          <p:cNvSpPr txBox="1"/>
          <p:nvPr/>
        </p:nvSpPr>
        <p:spPr>
          <a:xfrm>
            <a:off x="5674321" y="551362"/>
            <a:ext cx="1185579" cy="1015661"/>
          </a:xfrm>
          <a:prstGeom prst="rect">
            <a:avLst/>
          </a:prstGeom>
          <a:solidFill>
            <a:schemeClr val="bg1"/>
          </a:solidFill>
          <a:ln w="825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VM</a:t>
            </a:r>
          </a:p>
        </p:txBody>
      </p:sp>
      <p:pic>
        <p:nvPicPr>
          <p:cNvPr id="42" name="Picture 6" descr="Image result for ghidra">
            <a:extLst>
              <a:ext uri="{FF2B5EF4-FFF2-40B4-BE49-F238E27FC236}">
                <a16:creationId xmlns:a16="http://schemas.microsoft.com/office/drawing/2014/main" id="{721FFE19-F50C-6D90-D7FD-908C5A592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740890" y="2330868"/>
            <a:ext cx="1015662" cy="10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angr">
            <a:extLst>
              <a:ext uri="{FF2B5EF4-FFF2-40B4-BE49-F238E27FC236}">
                <a16:creationId xmlns:a16="http://schemas.microsoft.com/office/drawing/2014/main" id="{9AF5A98D-BFE6-598E-EC7D-41792B6BA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85845" y="3483125"/>
            <a:ext cx="966174" cy="96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Binary Ninja">
            <a:extLst>
              <a:ext uri="{FF2B5EF4-FFF2-40B4-BE49-F238E27FC236}">
                <a16:creationId xmlns:a16="http://schemas.microsoft.com/office/drawing/2014/main" id="{F7BF3E73-F920-F2ED-B405-04396965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40" y="2465396"/>
            <a:ext cx="1123260" cy="112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344781E6-05FC-4571-363A-581721C74363}"/>
              </a:ext>
            </a:extLst>
          </p:cNvPr>
          <p:cNvSpPr txBox="1">
            <a:spLocks/>
          </p:cNvSpPr>
          <p:nvPr/>
        </p:nvSpPr>
        <p:spPr>
          <a:xfrm>
            <a:off x="11345262" y="6507375"/>
            <a:ext cx="160937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35</a:t>
            </a:fld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A083AB-F431-58CC-5411-45E3A735EA49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4210493" y="3561347"/>
            <a:ext cx="1662026" cy="2183371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Endpoint Monito</a:t>
            </a:r>
            <a:r>
              <a:rPr lang="en-US" dirty="0"/>
              <a:t>r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AF585F-F440-EA1B-153E-55DA3510BFB0}"/>
              </a:ext>
            </a:extLst>
          </p:cNvPr>
          <p:cNvGrpSpPr/>
          <p:nvPr/>
        </p:nvGrpSpPr>
        <p:grpSpPr>
          <a:xfrm>
            <a:off x="4820411" y="1327241"/>
            <a:ext cx="6826617" cy="4957315"/>
            <a:chOff x="2682692" y="1484263"/>
            <a:chExt cx="6826617" cy="49573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45890-812E-45AA-A932-DA4D657F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92" y="1484263"/>
              <a:ext cx="6826617" cy="495731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0B2469-7765-4C86-B8AD-677823437684}"/>
                </a:ext>
              </a:extLst>
            </p:cNvPr>
            <p:cNvSpPr/>
            <p:nvPr/>
          </p:nvSpPr>
          <p:spPr>
            <a:xfrm>
              <a:off x="2817628" y="2009553"/>
              <a:ext cx="1392865" cy="760228"/>
            </a:xfrm>
            <a:prstGeom prst="rect">
              <a:avLst/>
            </a:prstGeom>
            <a:noFill/>
            <a:ln w="8255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8F608F-7B34-EDAA-0903-1A62A4A1E0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34836"/>
            <a:ext cx="3982211" cy="474212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Gathers data from subjects’ devices</a:t>
            </a:r>
          </a:p>
          <a:p>
            <a:r>
              <a:rPr lang="en-US" dirty="0"/>
              <a:t>Collected data:</a:t>
            </a:r>
          </a:p>
          <a:p>
            <a:pPr lvl="1"/>
            <a:r>
              <a:rPr lang="en-US" sz="2400" dirty="0"/>
              <a:t>Key input</a:t>
            </a:r>
          </a:p>
          <a:p>
            <a:pPr lvl="1"/>
            <a:r>
              <a:rPr lang="en-US" sz="2400" dirty="0"/>
              <a:t>Mouse input</a:t>
            </a:r>
          </a:p>
          <a:p>
            <a:pPr lvl="1"/>
            <a:r>
              <a:rPr lang="en-US" sz="2400" dirty="0"/>
              <a:t>Process data</a:t>
            </a:r>
          </a:p>
          <a:p>
            <a:pPr lvl="1"/>
            <a:r>
              <a:rPr lang="en-US" sz="2400" dirty="0"/>
              <a:t>Active windows</a:t>
            </a:r>
          </a:p>
          <a:p>
            <a:pPr lvl="1"/>
            <a:r>
              <a:rPr lang="en-US" sz="2400" dirty="0"/>
              <a:t>Screenshots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73F96-0B71-B084-9790-DCBF187EE4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836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Requirements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8F608F-7B34-EDAA-0903-1A62A4A1E0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34836"/>
            <a:ext cx="10879183" cy="4742127"/>
          </a:xfrm>
          <a:prstGeom prst="rect">
            <a:avLst/>
          </a:prstGeom>
        </p:spPr>
        <p:txBody>
          <a:bodyPr>
            <a:noAutofit/>
          </a:bodyPr>
          <a:lstStyle/>
          <a:p>
            <a:pPr lvl="1"/>
            <a:r>
              <a:rPr lang="en-US" dirty="0"/>
              <a:t>Must support all major OS/hardware.</a:t>
            </a:r>
          </a:p>
          <a:p>
            <a:pPr lvl="2"/>
            <a:r>
              <a:rPr lang="en-US" dirty="0"/>
              <a:t>Rolf </a:t>
            </a:r>
            <a:r>
              <a:rPr lang="en-US" dirty="0" err="1"/>
              <a:t>Rolles</a:t>
            </a:r>
            <a:r>
              <a:rPr lang="en-US" dirty="0"/>
              <a:t>: </a:t>
            </a:r>
            <a:r>
              <a:rPr lang="en-US" i="1" dirty="0"/>
              <a:t>Would love to help but I will only work on Windows</a:t>
            </a:r>
          </a:p>
          <a:p>
            <a:pPr lvl="1"/>
            <a:r>
              <a:rPr lang="en-US" dirty="0"/>
              <a:t>Must run in VM or bare hardware:</a:t>
            </a:r>
          </a:p>
          <a:p>
            <a:pPr lvl="2"/>
            <a:r>
              <a:rPr lang="en-US" dirty="0"/>
              <a:t>Low-power ARM devices like RPI</a:t>
            </a:r>
          </a:p>
          <a:p>
            <a:pPr lvl="1"/>
            <a:r>
              <a:rPr lang="en-US" dirty="0"/>
              <a:t>Performance</a:t>
            </a:r>
          </a:p>
          <a:p>
            <a:pPr lvl="2"/>
            <a:r>
              <a:rPr lang="en-US" dirty="0"/>
              <a:t>CPU, Memory, Persistence, Network</a:t>
            </a:r>
          </a:p>
          <a:p>
            <a:pPr lvl="2"/>
            <a:r>
              <a:rPr lang="en-US" dirty="0"/>
              <a:t>Some subjects have less powerful devices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597F2-DF07-58D4-2130-A6608E2B40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2652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93F9-79FE-339A-6514-A6066212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0988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Picture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EA47E260-ECE6-AD23-1F6C-73F1FB47D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8"/>
          <a:stretch/>
        </p:blipFill>
        <p:spPr>
          <a:xfrm>
            <a:off x="433486" y="1878760"/>
            <a:ext cx="11325028" cy="478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B9B3C-747F-376E-FD9F-0882D18587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C515F-8011-B890-B6E9-AD6B9CD6B17B}"/>
              </a:ext>
            </a:extLst>
          </p:cNvPr>
          <p:cNvSpPr txBox="1"/>
          <p:nvPr/>
        </p:nvSpPr>
        <p:spPr>
          <a:xfrm>
            <a:off x="5001558" y="404863"/>
            <a:ext cx="6756956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Uses 60-100% of a x86 VM core;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Uses 100-120% of native ARM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2.4 (x86 VM) and 1.2 (ARM) screenshot FPS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3AB234-0B72-C596-480B-C2C5F62A4245}"/>
              </a:ext>
            </a:extLst>
          </p:cNvPr>
          <p:cNvCxnSpPr>
            <a:cxnSpLocks/>
          </p:cNvCxnSpPr>
          <p:nvPr/>
        </p:nvCxnSpPr>
        <p:spPr>
          <a:xfrm>
            <a:off x="1363081" y="3946103"/>
            <a:ext cx="10395433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66399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88990-5E45-4E20-821C-20F90C42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Analyzing </a:t>
            </a:r>
            <a:r>
              <a:rPr lang="en-US" dirty="0">
                <a:solidFill>
                  <a:schemeClr val="tx1"/>
                </a:solidFill>
              </a:rPr>
              <a:t>and Annotating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F5C8C-FCE1-3C8F-A5E3-0DF0469501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06300-BBF3-3FA4-2B26-7E823966E3EB}"/>
              </a:ext>
            </a:extLst>
          </p:cNvPr>
          <p:cNvGrpSpPr/>
          <p:nvPr/>
        </p:nvGrpSpPr>
        <p:grpSpPr>
          <a:xfrm>
            <a:off x="7548736" y="194935"/>
            <a:ext cx="4219354" cy="2684392"/>
            <a:chOff x="1990898" y="2337857"/>
            <a:chExt cx="4219354" cy="2684392"/>
          </a:xfrm>
        </p:grpSpPr>
        <p:pic>
          <p:nvPicPr>
            <p:cNvPr id="6" name="Picture 5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032E90EF-133D-05C2-2800-E32FB0AAD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898" y="2803791"/>
              <a:ext cx="4219354" cy="22184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E9272D-76FD-88C3-B4CE-E135C28D32FA}"/>
                </a:ext>
              </a:extLst>
            </p:cNvPr>
            <p:cNvSpPr txBox="1"/>
            <p:nvPr/>
          </p:nvSpPr>
          <p:spPr>
            <a:xfrm>
              <a:off x="2384850" y="2337857"/>
              <a:ext cx="37215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Analyze Collected Data</a:t>
              </a:r>
            </a:p>
            <a:p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37518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D2FC-38D7-499B-B6CC-6FE6CE78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Obfuscation vs. Reverse Engineering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AC90A77F-4934-47B5-BC42-32BFA319E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366" y="4182000"/>
            <a:ext cx="2324356" cy="23243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37856B-9D4C-4247-B06B-700431FF7EFB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>
            <a:off x="3181773" y="3425134"/>
            <a:ext cx="2091473" cy="3144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139F52-21CB-4760-A012-8CB5FDA4DC1F}"/>
              </a:ext>
            </a:extLst>
          </p:cNvPr>
          <p:cNvSpPr txBox="1"/>
          <p:nvPr/>
        </p:nvSpPr>
        <p:spPr>
          <a:xfrm>
            <a:off x="3526047" y="2991354"/>
            <a:ext cx="11841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Obfuscate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527BB7-339F-46E5-973B-9D1B21BEBE9E}"/>
              </a:ext>
            </a:extLst>
          </p:cNvPr>
          <p:cNvCxnSpPr>
            <a:cxnSpLocks/>
            <a:stCxn id="12" idx="0"/>
            <a:endCxn id="28" idx="2"/>
          </p:cNvCxnSpPr>
          <p:nvPr/>
        </p:nvCxnSpPr>
        <p:spPr>
          <a:xfrm>
            <a:off x="6918754" y="3456574"/>
            <a:ext cx="2091473" cy="15305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A55AF4-DC5C-4B9E-98DA-40A8066C9267}"/>
              </a:ext>
            </a:extLst>
          </p:cNvPr>
          <p:cNvSpPr txBox="1"/>
          <p:nvPr/>
        </p:nvSpPr>
        <p:spPr>
          <a:xfrm>
            <a:off x="7183638" y="2981368"/>
            <a:ext cx="11841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Distribute</a:t>
            </a:r>
          </a:p>
        </p:txBody>
      </p:sp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5ACA5549-6249-4C17-A476-EF77E07DD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0803" y="4182000"/>
            <a:ext cx="2324356" cy="232435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DE93617-D4A7-44CE-A14A-C4E71F6CC783}"/>
              </a:ext>
            </a:extLst>
          </p:cNvPr>
          <p:cNvGrpSpPr/>
          <p:nvPr/>
        </p:nvGrpSpPr>
        <p:grpSpPr>
          <a:xfrm>
            <a:off x="1536265" y="2405654"/>
            <a:ext cx="1645508" cy="1500004"/>
            <a:chOff x="702276" y="2405654"/>
            <a:chExt cx="1645508" cy="15000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DF23F-B9E3-49C1-A709-10BFD7F0454F}"/>
                </a:ext>
              </a:extLst>
            </p:cNvPr>
            <p:cNvSpPr txBox="1"/>
            <p:nvPr/>
          </p:nvSpPr>
          <p:spPr>
            <a:xfrm>
              <a:off x="714387" y="2405654"/>
              <a:ext cx="1621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Original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EFF508-CAF9-43F4-834E-31E456DF9668}"/>
                </a:ext>
              </a:extLst>
            </p:cNvPr>
            <p:cNvGrpSpPr/>
            <p:nvPr/>
          </p:nvGrpSpPr>
          <p:grpSpPr>
            <a:xfrm>
              <a:off x="702276" y="2944609"/>
              <a:ext cx="1645508" cy="961049"/>
              <a:chOff x="702276" y="2944609"/>
              <a:chExt cx="1645508" cy="961049"/>
            </a:xfrm>
          </p:grpSpPr>
          <p:sp>
            <p:nvSpPr>
              <p:cNvPr id="7" name="Rectangle: Single Corner Snipped 6">
                <a:extLst>
                  <a:ext uri="{FF2B5EF4-FFF2-40B4-BE49-F238E27FC236}">
                    <a16:creationId xmlns:a16="http://schemas.microsoft.com/office/drawing/2014/main" id="{7BBE5F6F-DB6A-4F7D-BD76-189B3CDF64C8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F90791-BE7E-415C-91A3-33D9EA1141A1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4E035E-7415-4B8C-96E6-E0292A2A35A1}"/>
              </a:ext>
            </a:extLst>
          </p:cNvPr>
          <p:cNvGrpSpPr/>
          <p:nvPr/>
        </p:nvGrpSpPr>
        <p:grpSpPr>
          <a:xfrm>
            <a:off x="5273246" y="2437094"/>
            <a:ext cx="1645508" cy="1500004"/>
            <a:chOff x="4142065" y="2437094"/>
            <a:chExt cx="1645508" cy="15000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820904-5D9B-44B0-8E4C-1C188E005A9E}"/>
                </a:ext>
              </a:extLst>
            </p:cNvPr>
            <p:cNvSpPr txBox="1"/>
            <p:nvPr/>
          </p:nvSpPr>
          <p:spPr>
            <a:xfrm>
              <a:off x="4154176" y="2437094"/>
              <a:ext cx="1621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9620BCC-96BB-4967-8391-22E452E72D88}"/>
                </a:ext>
              </a:extLst>
            </p:cNvPr>
            <p:cNvGrpSpPr/>
            <p:nvPr/>
          </p:nvGrpSpPr>
          <p:grpSpPr>
            <a:xfrm>
              <a:off x="4142065" y="2976049"/>
              <a:ext cx="1645508" cy="961049"/>
              <a:chOff x="4142065" y="2976049"/>
              <a:chExt cx="1645508" cy="961049"/>
            </a:xfrm>
          </p:grpSpPr>
          <p:sp>
            <p:nvSpPr>
              <p:cNvPr id="12" name="Rectangle: Single Corner Snipped 3">
                <a:extLst>
                  <a:ext uri="{FF2B5EF4-FFF2-40B4-BE49-F238E27FC236}">
                    <a16:creationId xmlns:a16="http://schemas.microsoft.com/office/drawing/2014/main" id="{800A776E-9E2D-4A16-9869-5834F7120D8D}"/>
                  </a:ext>
                </a:extLst>
              </p:cNvPr>
              <p:cNvSpPr/>
              <p:nvPr/>
            </p:nvSpPr>
            <p:spPr>
              <a:xfrm>
                <a:off x="4142065" y="297604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E883AB-EF0F-481A-8D4E-95EA7F716F08}"/>
                  </a:ext>
                </a:extLst>
              </p:cNvPr>
              <p:cNvSpPr/>
              <p:nvPr/>
            </p:nvSpPr>
            <p:spPr>
              <a:xfrm>
                <a:off x="4392047" y="318709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Rectangle: Single Corner Snipped 3">
            <a:extLst>
              <a:ext uri="{FF2B5EF4-FFF2-40B4-BE49-F238E27FC236}">
                <a16:creationId xmlns:a16="http://schemas.microsoft.com/office/drawing/2014/main" id="{2A723495-912B-47A7-8145-171D2576F4C3}"/>
              </a:ext>
            </a:extLst>
          </p:cNvPr>
          <p:cNvSpPr/>
          <p:nvPr/>
        </p:nvSpPr>
        <p:spPr>
          <a:xfrm>
            <a:off x="9010227" y="2991354"/>
            <a:ext cx="1645508" cy="961049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B4539C-83CB-4A2C-B03C-E70306C63600}"/>
              </a:ext>
            </a:extLst>
          </p:cNvPr>
          <p:cNvSpPr/>
          <p:nvPr/>
        </p:nvSpPr>
        <p:spPr>
          <a:xfrm>
            <a:off x="9260209" y="3202401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C146651-156F-4611-80EC-75F8F268018E}"/>
              </a:ext>
            </a:extLst>
          </p:cNvPr>
          <p:cNvCxnSpPr>
            <a:cxnSpLocks/>
            <a:stCxn id="82" idx="3"/>
            <a:endCxn id="78" idx="0"/>
          </p:cNvCxnSpPr>
          <p:nvPr/>
        </p:nvCxnSpPr>
        <p:spPr>
          <a:xfrm rot="16200000" flipH="1" flipV="1">
            <a:off x="5100424" y="1995777"/>
            <a:ext cx="25501" cy="1965651"/>
          </a:xfrm>
          <a:prstGeom prst="curvedConnector3">
            <a:avLst>
              <a:gd name="adj1" fmla="val -2840512"/>
            </a:avLst>
          </a:prstGeom>
          <a:noFill/>
          <a:ln w="82550" cap="flat">
            <a:solidFill>
              <a:schemeClr val="accent2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B45E55C-68C7-4165-A4A2-756458817937}"/>
              </a:ext>
            </a:extLst>
          </p:cNvPr>
          <p:cNvSpPr txBox="1"/>
          <p:nvPr/>
        </p:nvSpPr>
        <p:spPr>
          <a:xfrm>
            <a:off x="4339042" y="1894244"/>
            <a:ext cx="11841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/>
              <a:t>Too Slow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828A0B3-4124-4793-9FF0-75A921231326}"/>
              </a:ext>
            </a:extLst>
          </p:cNvPr>
          <p:cNvCxnSpPr>
            <a:cxnSpLocks/>
          </p:cNvCxnSpPr>
          <p:nvPr/>
        </p:nvCxnSpPr>
        <p:spPr>
          <a:xfrm flipV="1">
            <a:off x="4173753" y="3469192"/>
            <a:ext cx="0" cy="712808"/>
          </a:xfrm>
          <a:prstGeom prst="straightConnector1">
            <a:avLst/>
          </a:prstGeom>
          <a:noFill/>
          <a:ln w="8255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00C01BB-DF70-4374-9643-F4399C43BD77}"/>
              </a:ext>
            </a:extLst>
          </p:cNvPr>
          <p:cNvCxnSpPr>
            <a:cxnSpLocks/>
          </p:cNvCxnSpPr>
          <p:nvPr/>
        </p:nvCxnSpPr>
        <p:spPr>
          <a:xfrm>
            <a:off x="3193982" y="3425134"/>
            <a:ext cx="2091473" cy="3144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49C5E99-D991-4B22-B749-AC33FD62C61A}"/>
              </a:ext>
            </a:extLst>
          </p:cNvPr>
          <p:cNvSpPr txBox="1"/>
          <p:nvPr/>
        </p:nvSpPr>
        <p:spPr>
          <a:xfrm>
            <a:off x="3538256" y="2991354"/>
            <a:ext cx="11841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Obfuscate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8BB343C-DF06-4380-9F2F-5D76CF37CE9B}"/>
              </a:ext>
            </a:extLst>
          </p:cNvPr>
          <p:cNvGrpSpPr/>
          <p:nvPr/>
        </p:nvGrpSpPr>
        <p:grpSpPr>
          <a:xfrm>
            <a:off x="5273246" y="2426898"/>
            <a:ext cx="1645508" cy="1500004"/>
            <a:chOff x="4142065" y="2437094"/>
            <a:chExt cx="1645508" cy="150000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F50D15-7BCC-467C-B121-FB31C45B56CA}"/>
                </a:ext>
              </a:extLst>
            </p:cNvPr>
            <p:cNvSpPr txBox="1"/>
            <p:nvPr/>
          </p:nvSpPr>
          <p:spPr>
            <a:xfrm>
              <a:off x="4154176" y="2437094"/>
              <a:ext cx="1621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AEF6729-6F08-4220-B7AC-85928DAE39EF}"/>
                </a:ext>
              </a:extLst>
            </p:cNvPr>
            <p:cNvGrpSpPr/>
            <p:nvPr/>
          </p:nvGrpSpPr>
          <p:grpSpPr>
            <a:xfrm>
              <a:off x="4142065" y="2976049"/>
              <a:ext cx="1645508" cy="961049"/>
              <a:chOff x="4142065" y="2976049"/>
              <a:chExt cx="1645508" cy="961049"/>
            </a:xfrm>
          </p:grpSpPr>
          <p:sp>
            <p:nvSpPr>
              <p:cNvPr id="82" name="Rectangle: Single Corner Snipped 3">
                <a:extLst>
                  <a:ext uri="{FF2B5EF4-FFF2-40B4-BE49-F238E27FC236}">
                    <a16:creationId xmlns:a16="http://schemas.microsoft.com/office/drawing/2014/main" id="{CA9B29A3-C9D4-4838-A808-6E8F45BD201B}"/>
                  </a:ext>
                </a:extLst>
              </p:cNvPr>
              <p:cNvSpPr/>
              <p:nvPr/>
            </p:nvSpPr>
            <p:spPr>
              <a:xfrm>
                <a:off x="4142065" y="297604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4DB669-384D-4F3E-A336-A1B02F753D50}"/>
                  </a:ext>
                </a:extLst>
              </p:cNvPr>
              <p:cNvSpPr/>
              <p:nvPr/>
            </p:nvSpPr>
            <p:spPr>
              <a:xfrm>
                <a:off x="4392047" y="318709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4244B3-B9C8-9AAC-AFF8-18518EC0E047}"/>
              </a:ext>
            </a:extLst>
          </p:cNvPr>
          <p:cNvSpPr txBox="1"/>
          <p:nvPr/>
        </p:nvSpPr>
        <p:spPr>
          <a:xfrm>
            <a:off x="7462345" y="99848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634330B7-6599-7E15-4348-C9FB72525A6B}"/>
              </a:ext>
            </a:extLst>
          </p:cNvPr>
          <p:cNvCxnSpPr>
            <a:cxnSpLocks/>
            <a:endCxn id="78" idx="0"/>
          </p:cNvCxnSpPr>
          <p:nvPr/>
        </p:nvCxnSpPr>
        <p:spPr>
          <a:xfrm rot="10800000">
            <a:off x="4130349" y="2991355"/>
            <a:ext cx="6145174" cy="2220909"/>
          </a:xfrm>
          <a:prstGeom prst="curvedConnector4">
            <a:avLst>
              <a:gd name="adj1" fmla="val -15593"/>
              <a:gd name="adj2" fmla="val 165851"/>
            </a:avLst>
          </a:prstGeom>
          <a:noFill/>
          <a:ln w="82550" cap="flat">
            <a:solidFill>
              <a:schemeClr val="accent2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DD093C4-EFDE-83F7-D578-0D8A267CEA5B}"/>
              </a:ext>
            </a:extLst>
          </p:cNvPr>
          <p:cNvSpPr txBox="1"/>
          <p:nvPr/>
        </p:nvSpPr>
        <p:spPr>
          <a:xfrm>
            <a:off x="9876667" y="1587413"/>
            <a:ext cx="15581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/>
              <a:t>Compromised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EEDC0BE-B3EC-41AE-0864-179CD58660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DCDC75-9ACF-EF1B-6949-E3B93142E482}"/>
              </a:ext>
            </a:extLst>
          </p:cNvPr>
          <p:cNvCxnSpPr>
            <a:cxnSpLocks/>
          </p:cNvCxnSpPr>
          <p:nvPr/>
        </p:nvCxnSpPr>
        <p:spPr>
          <a:xfrm flipV="1">
            <a:off x="4173753" y="3469192"/>
            <a:ext cx="0" cy="712808"/>
          </a:xfrm>
          <a:prstGeom prst="straightConnector1">
            <a:avLst/>
          </a:prstGeom>
          <a:noFill/>
          <a:ln w="8255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54796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8" grpId="0" animBg="1"/>
      <p:bldP spid="29" grpId="0" animBg="1"/>
      <p:bldP spid="29" grpId="1" animBg="1"/>
      <p:bldP spid="75" grpId="0"/>
      <p:bldP spid="75" grpId="1"/>
      <p:bldP spid="78" grpId="0"/>
      <p:bldP spid="78" grpId="1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34EA-2256-8A90-C634-D52A9ADF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93632-D357-6F7E-06D6-73CD32FF7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data is too granular to build models from</a:t>
            </a:r>
          </a:p>
          <a:p>
            <a:r>
              <a:rPr lang="en-US" dirty="0"/>
              <a:t>First: Human analysis lifts the data to annotations manually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83460A-F438-E0FA-D3E0-03D1263B70BC}"/>
              </a:ext>
            </a:extLst>
          </p:cNvPr>
          <p:cNvGrpSpPr/>
          <p:nvPr/>
        </p:nvGrpSpPr>
        <p:grpSpPr>
          <a:xfrm>
            <a:off x="1240525" y="3114034"/>
            <a:ext cx="9710951" cy="3650441"/>
            <a:chOff x="1475219" y="3114034"/>
            <a:chExt cx="9710951" cy="36504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00728E-9449-7575-F502-1A80719A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0159" y="3463278"/>
              <a:ext cx="4546011" cy="3301197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D953509-34DB-49D5-18F3-7FBB510B4A30}"/>
                </a:ext>
              </a:extLst>
            </p:cNvPr>
            <p:cNvGrpSpPr/>
            <p:nvPr/>
          </p:nvGrpSpPr>
          <p:grpSpPr>
            <a:xfrm>
              <a:off x="6839333" y="5349171"/>
              <a:ext cx="1742211" cy="748079"/>
              <a:chOff x="7355013" y="4572996"/>
              <a:chExt cx="1645508" cy="82203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69B084-8020-A405-D2AF-81382402859D}"/>
                  </a:ext>
                </a:extLst>
              </p:cNvPr>
              <p:cNvSpPr/>
              <p:nvPr/>
            </p:nvSpPr>
            <p:spPr>
              <a:xfrm>
                <a:off x="7355013" y="4572996"/>
                <a:ext cx="1645508" cy="793114"/>
              </a:xfrm>
              <a:prstGeom prst="rect">
                <a:avLst/>
              </a:prstGeom>
              <a:solidFill>
                <a:srgbClr val="00B0F0"/>
              </a:solidFill>
              <a:ln w="41275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35890D-622E-FBEF-69C0-ED6870D85BC3}"/>
                  </a:ext>
                </a:extLst>
              </p:cNvPr>
              <p:cNvSpPr txBox="1"/>
              <p:nvPr/>
            </p:nvSpPr>
            <p:spPr>
              <a:xfrm>
                <a:off x="7458674" y="4617163"/>
                <a:ext cx="1495167" cy="777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Our endpoint monitor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DB6F714-9428-E9F7-26B3-8456FF6FF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784" y="4981674"/>
              <a:ext cx="779164" cy="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" name="Picture 8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F8E8968D-8126-F5AE-40CF-A67B5CB7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219" y="3579968"/>
              <a:ext cx="4219354" cy="221845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5C0B58-7940-BC29-9651-AB5586B51156}"/>
                </a:ext>
              </a:extLst>
            </p:cNvPr>
            <p:cNvSpPr txBox="1"/>
            <p:nvPr/>
          </p:nvSpPr>
          <p:spPr>
            <a:xfrm>
              <a:off x="1869171" y="3114034"/>
              <a:ext cx="37215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Analyze Collected Data</a:t>
              </a:r>
            </a:p>
            <a:p>
              <a:endParaRPr lang="en-US" sz="2800" dirty="0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4AD97A-6434-C2DB-F0CC-36BBEB421F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8929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do Annotations Describe?</a:t>
            </a:r>
            <a:endParaRPr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64B9D43-A3DE-46E9-ACED-BE99F0F9A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35" y="4636863"/>
            <a:ext cx="10564131" cy="1773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62489-CA89-8A81-806C-4F200B8BAC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8366F-85EF-E3F1-D261-847734B8A1B5}"/>
              </a:ext>
            </a:extLst>
          </p:cNvPr>
          <p:cNvSpPr txBox="1"/>
          <p:nvPr/>
        </p:nvSpPr>
        <p:spPr>
          <a:xfrm>
            <a:off x="838198" y="1654343"/>
            <a:ext cx="10515601" cy="2567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647700" indent="-457200"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sz="2800" dirty="0">
                <a:solidFill>
                  <a:srgbClr val="FF0000"/>
                </a:solidFill>
              </a:rPr>
              <a:t>Action</a:t>
            </a:r>
            <a:r>
              <a:rPr lang="en-US" sz="2800" dirty="0"/>
              <a:t>: What a subject does</a:t>
            </a:r>
          </a:p>
          <a:p>
            <a:pPr marL="647700" indent="-457200"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sz="2800" dirty="0">
                <a:solidFill>
                  <a:srgbClr val="FF0000"/>
                </a:solidFill>
              </a:rPr>
              <a:t>Goal</a:t>
            </a:r>
            <a:r>
              <a:rPr lang="en-US" sz="2800" dirty="0"/>
              <a:t>: The result of the action</a:t>
            </a:r>
          </a:p>
          <a:p>
            <a:pPr marL="647700" indent="-457200"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sz="2800" dirty="0">
                <a:solidFill>
                  <a:srgbClr val="FF0000"/>
                </a:solidFill>
              </a:rPr>
              <a:t>Success</a:t>
            </a:r>
            <a:r>
              <a:rPr lang="en-US" sz="2800" dirty="0"/>
              <a:t>: Whether the action succeeded in accomplishing the goal</a:t>
            </a:r>
          </a:p>
          <a:p>
            <a:pPr marL="647700" indent="-457200"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sz="2800" dirty="0">
                <a:solidFill>
                  <a:srgbClr val="FF0000"/>
                </a:solidFill>
              </a:rPr>
              <a:t>Notes</a:t>
            </a:r>
            <a:r>
              <a:rPr lang="en-US" sz="2800" dirty="0"/>
              <a:t>: High level understanding</a:t>
            </a:r>
          </a:p>
          <a:p>
            <a:pPr marL="647700" indent="-457200"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sz="2800" dirty="0">
                <a:solidFill>
                  <a:srgbClr val="FF0000"/>
                </a:solidFill>
              </a:rPr>
              <a:t>Tags</a:t>
            </a:r>
            <a:r>
              <a:rPr lang="en-US" sz="2800" dirty="0"/>
              <a:t>: Standardized details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Process Graph View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21D4B-1C34-EF57-B7D2-26457EDAB4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E8287A-72D0-FEAD-D3C4-7CE29455D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21" y="1568414"/>
            <a:ext cx="9691758" cy="49244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5B675-D15E-A117-8435-3C275BBE9A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pic>
        <p:nvPicPr>
          <p:cNvPr id="8" name="annotation3">
            <a:hlinkClick r:id="" action="ppaction://media"/>
            <a:extLst>
              <a:ext uri="{FF2B5EF4-FFF2-40B4-BE49-F238E27FC236}">
                <a16:creationId xmlns:a16="http://schemas.microsoft.com/office/drawing/2014/main" id="{9FACD227-85DC-A6CE-097B-C03F0E2127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9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Outcome – “Gantt Chart” of Annotations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21D4B-1C34-EF57-B7D2-26457EDAB4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4B23E2-396B-0D21-27BD-FEBCD50101DA}"/>
              </a:ext>
            </a:extLst>
          </p:cNvPr>
          <p:cNvGrpSpPr/>
          <p:nvPr/>
        </p:nvGrpSpPr>
        <p:grpSpPr>
          <a:xfrm>
            <a:off x="2876385" y="1411356"/>
            <a:ext cx="6439231" cy="5183750"/>
            <a:chOff x="2521841" y="1411356"/>
            <a:chExt cx="6439231" cy="518375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FFD8FDBB-B6AF-0029-1BB2-9F1B6AA14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311" y="1411356"/>
              <a:ext cx="4738291" cy="3765695"/>
            </a:xfrm>
            <a:prstGeom prst="rect">
              <a:avLst/>
            </a:prstGeom>
          </p:spPr>
        </p:pic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9CCC406C-9438-A9BC-971F-3B393572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841" y="5461573"/>
              <a:ext cx="6439231" cy="1133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51882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025C-067C-F26F-3BE7-28862E8C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D3585-17F7-5027-065D-C02EB5217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3005" cy="4351338"/>
          </a:xfrm>
        </p:spPr>
        <p:txBody>
          <a:bodyPr/>
          <a:lstStyle/>
          <a:p>
            <a:r>
              <a:rPr lang="en-US" dirty="0"/>
              <a:t>Two annotators on the same data set produced significantly different results</a:t>
            </a:r>
          </a:p>
          <a:p>
            <a:pPr lvl="1"/>
            <a:r>
              <a:rPr lang="en-US" sz="2400" dirty="0"/>
              <a:t>Annotation detail levels</a:t>
            </a:r>
          </a:p>
          <a:p>
            <a:pPr lvl="1"/>
            <a:r>
              <a:rPr lang="en-US" sz="2400" dirty="0"/>
              <a:t>Annotation structure differences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B177E-D23D-140A-713A-9953D961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427" y="-295674"/>
            <a:ext cx="6484573" cy="75600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1E984-E9DA-B7B3-83CF-FECD8263D6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55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9314-E21D-493D-96C6-21B605B5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F8401-4889-4F99-B811-2DF05BAC0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905309" cy="4802186"/>
          </a:xfrm>
        </p:spPr>
        <p:txBody>
          <a:bodyPr>
            <a:noAutofit/>
          </a:bodyPr>
          <a:lstStyle/>
          <a:p>
            <a:r>
              <a:rPr lang="en-US" dirty="0"/>
              <a:t>Different analysts will annotate differently:</a:t>
            </a:r>
          </a:p>
          <a:p>
            <a:pPr lvl="1"/>
            <a:r>
              <a:rPr lang="en-US" dirty="0"/>
              <a:t>Levels of specificity</a:t>
            </a:r>
          </a:p>
          <a:p>
            <a:pPr lvl="1"/>
            <a:r>
              <a:rPr lang="en-US" dirty="0"/>
              <a:t>How to nest annotations</a:t>
            </a:r>
          </a:p>
          <a:p>
            <a:r>
              <a:rPr lang="en-US" dirty="0"/>
              <a:t>Annotation rates:</a:t>
            </a:r>
          </a:p>
          <a:p>
            <a:pPr lvl="1"/>
            <a:r>
              <a:rPr lang="en-US" dirty="0"/>
              <a:t>Currently, we have 110 hours of traces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/>
              <a:t>Annotation is roughly real-time </a:t>
            </a:r>
            <a:r>
              <a:rPr lang="en-US" dirty="0">
                <a:sym typeface="Wingdings" pitchFamily="2" charset="2"/>
              </a:rPr>
              <a:t> 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Differences in annotation lead to differences in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245B1-712F-A042-E59C-725DE4D33B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6488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C46C3D-6236-BD95-ABE9-AD3A8DE710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7" y="1760666"/>
            <a:ext cx="10108507" cy="501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56B79-59A0-43AF-8915-617A9AC4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Future Work</a:t>
            </a:r>
            <a:r>
              <a:rPr lang="en-US" dirty="0"/>
              <a:t>: Faster Annotation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A07C-AA42-9061-99AC-576D92597C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C7122-9E30-0F78-4767-EA36E5967395}"/>
              </a:ext>
            </a:extLst>
          </p:cNvPr>
          <p:cNvSpPr txBox="1"/>
          <p:nvPr/>
        </p:nvSpPr>
        <p:spPr>
          <a:xfrm>
            <a:off x="322449" y="1804415"/>
            <a:ext cx="210570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Auto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segmentation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7DC23C-C0D5-0743-ED8B-2212EDB3F2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375301" y="2758520"/>
            <a:ext cx="2342286" cy="3015978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B982EC-4EC5-9247-CF91-09B878F00BC8}"/>
              </a:ext>
            </a:extLst>
          </p:cNvPr>
          <p:cNvSpPr txBox="1"/>
          <p:nvPr/>
        </p:nvSpPr>
        <p:spPr>
          <a:xfrm>
            <a:off x="10314598" y="1531460"/>
            <a:ext cx="162441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Auto UI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modeling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04C7FE-A7CB-1917-6274-8B0BF69E65BB}"/>
              </a:ext>
            </a:extLst>
          </p:cNvPr>
          <p:cNvCxnSpPr>
            <a:cxnSpLocks/>
          </p:cNvCxnSpPr>
          <p:nvPr/>
        </p:nvCxnSpPr>
        <p:spPr>
          <a:xfrm flipH="1">
            <a:off x="6507271" y="2127580"/>
            <a:ext cx="3807327" cy="1742962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E3D003-5C9A-C381-EF19-60E3E1EE85EB}"/>
              </a:ext>
            </a:extLst>
          </p:cNvPr>
          <p:cNvSpPr txBox="1"/>
          <p:nvPr/>
        </p:nvSpPr>
        <p:spPr>
          <a:xfrm>
            <a:off x="193443" y="3916789"/>
            <a:ext cx="195662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Auto text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classification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90A5BD-4A90-7BE0-BDD8-AA268B4993C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71755" y="4870894"/>
            <a:ext cx="696167" cy="1692745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4605969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88990-5E45-4E20-821C-20F90C42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>
                <a:solidFill>
                  <a:schemeClr val="tx1"/>
                </a:solidFill>
              </a:rPr>
              <a:t>Annotations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to Models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F5C8C-FCE1-3C8F-A5E3-0DF0469501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40515-B524-18C2-0539-7DE7523C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70" y="532604"/>
            <a:ext cx="5440329" cy="20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5439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6693-C570-1B86-D887-8AC40218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2D1A7-55B2-AFD4-9959-F1D7EB95B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annotation step manually labels underlying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next step derives a model from the annotations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7D7741-0D83-BB40-CDDF-500BF87BEB49}"/>
              </a:ext>
            </a:extLst>
          </p:cNvPr>
          <p:cNvCxnSpPr>
            <a:cxnSpLocks/>
          </p:cNvCxnSpPr>
          <p:nvPr/>
        </p:nvCxnSpPr>
        <p:spPr>
          <a:xfrm>
            <a:off x="4654144" y="4629977"/>
            <a:ext cx="877824" cy="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C5225-0608-36E7-F204-34D9757636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A2E0D-0BDC-C4D3-F264-C3A2B524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421" y="3363083"/>
            <a:ext cx="6512397" cy="239638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6B704D-D8EF-5388-D093-B51E459914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4" y="3363083"/>
            <a:ext cx="3839858" cy="30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76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770A-2E9C-4588-B181-010A994A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Obfuscation – Tools and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9E6B0-A3CA-4951-B5C9-FA9BE4FFA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98605" cy="4351338"/>
          </a:xfrm>
        </p:spPr>
        <p:txBody>
          <a:bodyPr/>
          <a:lstStyle/>
          <a:p>
            <a:r>
              <a:rPr lang="en-US" dirty="0"/>
              <a:t>Opaque Predicates</a:t>
            </a:r>
          </a:p>
          <a:p>
            <a:r>
              <a:rPr lang="en-US" dirty="0"/>
              <a:t>Flattening</a:t>
            </a:r>
          </a:p>
          <a:p>
            <a:r>
              <a:rPr lang="en-US" b="1" dirty="0"/>
              <a:t>Virtualization</a:t>
            </a:r>
          </a:p>
          <a:p>
            <a:r>
              <a:rPr lang="en-US" dirty="0"/>
              <a:t>Self Modifying</a:t>
            </a:r>
          </a:p>
          <a:p>
            <a:r>
              <a:rPr lang="en-US" i="1" dirty="0"/>
              <a:t>Many, many more…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Transforms are combined to withstand different types of attack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DBD42-8858-4A69-A595-D39A53C5B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6" y="1592086"/>
            <a:ext cx="4173627" cy="3673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10808-053D-4A98-A296-D5F5080D0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53" y="0"/>
            <a:ext cx="3010547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240B18-F72E-4239-A6F6-636D2DE8D509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8496473" y="3429000"/>
            <a:ext cx="684980" cy="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CF8D4-C1A1-A30F-A8E3-B10B467361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1626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Building Models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80308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/>
              <a:t>Types of models used in prior work</a:t>
            </a:r>
            <a:endParaRPr lang="en-US" dirty="0"/>
          </a:p>
          <a:p>
            <a:pPr lvl="1"/>
            <a:r>
              <a:rPr lang="en-US" sz="2400" dirty="0"/>
              <a:t>Attack trees</a:t>
            </a:r>
          </a:p>
          <a:p>
            <a:pPr lvl="1"/>
            <a:r>
              <a:rPr lang="en-US" sz="2400" dirty="0"/>
              <a:t>Attack graphs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Petri nets</a:t>
            </a:r>
            <a:endParaRPr sz="2400" b="1" dirty="0">
              <a:solidFill>
                <a:srgbClr val="FF0000"/>
              </a:solidFill>
            </a:endParaRPr>
          </a:p>
          <a:p>
            <a:r>
              <a:rPr dirty="0"/>
              <a:t>Petri net ove</a:t>
            </a:r>
            <a:r>
              <a:rPr lang="en-US" dirty="0"/>
              <a:t>rview</a:t>
            </a:r>
          </a:p>
          <a:p>
            <a:pPr lvl="1"/>
            <a:r>
              <a:rPr lang="en-US" sz="2400" dirty="0"/>
              <a:t>Model asynchronous behavior</a:t>
            </a:r>
          </a:p>
          <a:p>
            <a:pPr lvl="1"/>
            <a:r>
              <a:rPr lang="en-US" sz="2400" dirty="0"/>
              <a:t>Consist of places and transitions</a:t>
            </a:r>
          </a:p>
          <a:p>
            <a:pPr lvl="2"/>
            <a:r>
              <a:rPr lang="en-US" sz="2200" dirty="0"/>
              <a:t>These model states and actions</a:t>
            </a:r>
          </a:p>
          <a:p>
            <a:pPr lvl="1"/>
            <a:r>
              <a:rPr lang="en-US" sz="2400" dirty="0"/>
              <a:t>Edges between places and transitions</a:t>
            </a:r>
            <a:endParaRPr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90C0A5-8BFC-4BC3-AD46-046033969D03}"/>
              </a:ext>
            </a:extLst>
          </p:cNvPr>
          <p:cNvGrpSpPr/>
          <p:nvPr/>
        </p:nvGrpSpPr>
        <p:grpSpPr>
          <a:xfrm>
            <a:off x="5476794" y="2402958"/>
            <a:ext cx="6643593" cy="3063875"/>
            <a:chOff x="4897298" y="3213236"/>
            <a:chExt cx="7111448" cy="32796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393A2C-D35C-4A60-8706-BB8A1C1FF466}"/>
                </a:ext>
              </a:extLst>
            </p:cNvPr>
            <p:cNvGrpSpPr/>
            <p:nvPr/>
          </p:nvGrpSpPr>
          <p:grpSpPr>
            <a:xfrm>
              <a:off x="4897298" y="3213236"/>
              <a:ext cx="7111448" cy="1606085"/>
              <a:chOff x="2847329" y="4434372"/>
              <a:chExt cx="7111448" cy="1606085"/>
            </a:xfrm>
          </p:grpSpPr>
          <p:cxnSp>
            <p:nvCxnSpPr>
              <p:cNvPr id="13" name="Connector: Curved 12">
                <a:extLst>
                  <a:ext uri="{FF2B5EF4-FFF2-40B4-BE49-F238E27FC236}">
                    <a16:creationId xmlns:a16="http://schemas.microsoft.com/office/drawing/2014/main" id="{372CB41B-C4C8-4192-8BD5-196BF5B84AA6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6344483" y="4987413"/>
                <a:ext cx="2104610" cy="12700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A1D6C9A-29B0-4CEA-9A84-3DB277AE2BD4}"/>
                  </a:ext>
                </a:extLst>
              </p:cNvPr>
              <p:cNvGrpSpPr/>
              <p:nvPr/>
            </p:nvGrpSpPr>
            <p:grpSpPr>
              <a:xfrm>
                <a:off x="5699148" y="4434372"/>
                <a:ext cx="1365921" cy="1606085"/>
                <a:chOff x="4281635" y="2669367"/>
                <a:chExt cx="1365921" cy="160608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035FFBA-7DE8-4B89-A784-00085AD7B52A}"/>
                    </a:ext>
                  </a:extLst>
                </p:cNvPr>
                <p:cNvSpPr/>
                <p:nvPr/>
              </p:nvSpPr>
              <p:spPr>
                <a:xfrm>
                  <a:off x="4876564" y="2669367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C478C3-DEFF-4930-A81E-C61C1C9CCEAA}"/>
                    </a:ext>
                  </a:extLst>
                </p:cNvPr>
                <p:cNvSpPr txBox="1"/>
                <p:nvPr/>
              </p:nvSpPr>
              <p:spPr>
                <a:xfrm>
                  <a:off x="4281635" y="3813787"/>
                  <a:ext cx="13659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Action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C91E664-532A-49E7-8079-F0A52C991B94}"/>
                  </a:ext>
                </a:extLst>
              </p:cNvPr>
              <p:cNvGrpSpPr/>
              <p:nvPr/>
            </p:nvGrpSpPr>
            <p:grpSpPr>
              <a:xfrm>
                <a:off x="7802694" y="4555770"/>
                <a:ext cx="2156083" cy="1484687"/>
                <a:chOff x="6510839" y="2790765"/>
                <a:chExt cx="2156083" cy="1484687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0C55DCA-5745-4280-97A0-C101ACC392EB}"/>
                    </a:ext>
                  </a:extLst>
                </p:cNvPr>
                <p:cNvSpPr/>
                <p:nvPr/>
              </p:nvSpPr>
              <p:spPr>
                <a:xfrm>
                  <a:off x="7157238" y="2790765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A660D2-7D5D-4265-8B5B-F01B639283F8}"/>
                    </a:ext>
                  </a:extLst>
                </p:cNvPr>
                <p:cNvSpPr txBox="1"/>
                <p:nvPr/>
              </p:nvSpPr>
              <p:spPr>
                <a:xfrm>
                  <a:off x="6510839" y="3813787"/>
                  <a:ext cx="215608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Output State</a:t>
                  </a:r>
                </a:p>
              </p:txBody>
            </p:sp>
          </p:grpSp>
          <p:cxnSp>
            <p:nvCxnSpPr>
              <p:cNvPr id="20" name="Connector: Curved 19">
                <a:extLst>
                  <a:ext uri="{FF2B5EF4-FFF2-40B4-BE49-F238E27FC236}">
                    <a16:creationId xmlns:a16="http://schemas.microsoft.com/office/drawing/2014/main" id="{B25AF618-BB32-45E5-AEE9-2348175A52D0}"/>
                  </a:ext>
                </a:extLst>
              </p:cNvPr>
              <p:cNvCxnSpPr>
                <a:cxnSpLocks/>
                <a:stCxn id="22" idx="6"/>
                <a:endCxn id="15" idx="1"/>
              </p:cNvCxnSpPr>
              <p:nvPr/>
            </p:nvCxnSpPr>
            <p:spPr>
              <a:xfrm>
                <a:off x="4336068" y="4987413"/>
                <a:ext cx="1958009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729B2B2-2B5E-4E9A-9D53-8225F0EB3993}"/>
                  </a:ext>
                </a:extLst>
              </p:cNvPr>
              <p:cNvGrpSpPr/>
              <p:nvPr/>
            </p:nvGrpSpPr>
            <p:grpSpPr>
              <a:xfrm>
                <a:off x="2847329" y="4555770"/>
                <a:ext cx="2114193" cy="1484687"/>
                <a:chOff x="1555474" y="2790765"/>
                <a:chExt cx="2114193" cy="14846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46969F2-345A-4ADB-A47A-9AB6AD3DE204}"/>
                    </a:ext>
                  </a:extLst>
                </p:cNvPr>
                <p:cNvSpPr/>
                <p:nvPr/>
              </p:nvSpPr>
              <p:spPr>
                <a:xfrm>
                  <a:off x="2180928" y="2790765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C65424F-D989-4EF3-876C-0D0FC977B2D4}"/>
                    </a:ext>
                  </a:extLst>
                </p:cNvPr>
                <p:cNvSpPr txBox="1"/>
                <p:nvPr/>
              </p:nvSpPr>
              <p:spPr>
                <a:xfrm>
                  <a:off x="1555474" y="3813787"/>
                  <a:ext cx="21141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Input State</a:t>
                  </a:r>
                </a:p>
              </p:txBody>
            </p: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F22A510-9526-454C-9C35-BEBE4D4BB338}"/>
                  </a:ext>
                </a:extLst>
              </p:cNvPr>
              <p:cNvSpPr/>
              <p:nvPr/>
            </p:nvSpPr>
            <p:spPr>
              <a:xfrm>
                <a:off x="3695822" y="4791510"/>
                <a:ext cx="417205" cy="41720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BB8C6B6-D7E7-4C20-9DAC-7E3F32DACB60}"/>
                </a:ext>
              </a:extLst>
            </p:cNvPr>
            <p:cNvGrpSpPr/>
            <p:nvPr/>
          </p:nvGrpSpPr>
          <p:grpSpPr>
            <a:xfrm>
              <a:off x="4897298" y="4725069"/>
              <a:ext cx="7111448" cy="1767806"/>
              <a:chOff x="1555474" y="2507646"/>
              <a:chExt cx="7111448" cy="1767806"/>
            </a:xfrm>
          </p:grpSpPr>
          <p:cxnSp>
            <p:nvCxnSpPr>
              <p:cNvPr id="26" name="Connector: Curved 25">
                <a:extLst>
                  <a:ext uri="{FF2B5EF4-FFF2-40B4-BE49-F238E27FC236}">
                    <a16:creationId xmlns:a16="http://schemas.microsoft.com/office/drawing/2014/main" id="{7B971B3B-C0EB-4E4C-B782-C09787F56FA0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>
                <a:off x="5052628" y="3222408"/>
                <a:ext cx="2104610" cy="12700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3B16AF2-EE42-4BC8-9570-377972DBCD6B}"/>
                  </a:ext>
                </a:extLst>
              </p:cNvPr>
              <p:cNvGrpSpPr/>
              <p:nvPr/>
            </p:nvGrpSpPr>
            <p:grpSpPr>
              <a:xfrm>
                <a:off x="4407293" y="2669367"/>
                <a:ext cx="1365921" cy="1606085"/>
                <a:chOff x="4281635" y="2669367"/>
                <a:chExt cx="1365921" cy="160608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4B1FF86-4C1E-474F-97A5-83BD543302B3}"/>
                    </a:ext>
                  </a:extLst>
                </p:cNvPr>
                <p:cNvSpPr/>
                <p:nvPr/>
              </p:nvSpPr>
              <p:spPr>
                <a:xfrm>
                  <a:off x="4876564" y="2669367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BFFC41-587E-40F3-8038-122F6850A7F1}"/>
                    </a:ext>
                  </a:extLst>
                </p:cNvPr>
                <p:cNvSpPr txBox="1"/>
                <p:nvPr/>
              </p:nvSpPr>
              <p:spPr>
                <a:xfrm>
                  <a:off x="4281635" y="3813787"/>
                  <a:ext cx="13659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Action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43E6FE4-9DD6-4893-A048-8A9A4ACC5583}"/>
                  </a:ext>
                </a:extLst>
              </p:cNvPr>
              <p:cNvGrpSpPr/>
              <p:nvPr/>
            </p:nvGrpSpPr>
            <p:grpSpPr>
              <a:xfrm>
                <a:off x="6510839" y="2790765"/>
                <a:ext cx="2156083" cy="1484687"/>
                <a:chOff x="6510839" y="2790765"/>
                <a:chExt cx="2156083" cy="1484687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D488266-6CAB-4C39-88C1-84364B539423}"/>
                    </a:ext>
                  </a:extLst>
                </p:cNvPr>
                <p:cNvSpPr/>
                <p:nvPr/>
              </p:nvSpPr>
              <p:spPr>
                <a:xfrm>
                  <a:off x="7157238" y="2790765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C40F08-0083-4870-88D0-7EFE6048E2DE}"/>
                    </a:ext>
                  </a:extLst>
                </p:cNvPr>
                <p:cNvSpPr txBox="1"/>
                <p:nvPr/>
              </p:nvSpPr>
              <p:spPr>
                <a:xfrm>
                  <a:off x="6510839" y="3813787"/>
                  <a:ext cx="215608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Output State</a:t>
                  </a:r>
                </a:p>
              </p:txBody>
            </p:sp>
          </p:grpSp>
          <p:cxnSp>
            <p:nvCxnSpPr>
              <p:cNvPr id="33" name="Connector: Curved 32">
                <a:extLst>
                  <a:ext uri="{FF2B5EF4-FFF2-40B4-BE49-F238E27FC236}">
                    <a16:creationId xmlns:a16="http://schemas.microsoft.com/office/drawing/2014/main" id="{362774D0-40FA-432F-B89C-D2DE6CDFE793}"/>
                  </a:ext>
                </a:extLst>
              </p:cNvPr>
              <p:cNvCxnSpPr>
                <a:cxnSpLocks/>
                <a:stCxn id="35" idx="6"/>
                <a:endCxn id="28" idx="1"/>
              </p:cNvCxnSpPr>
              <p:nvPr/>
            </p:nvCxnSpPr>
            <p:spPr>
              <a:xfrm>
                <a:off x="3044213" y="3222408"/>
                <a:ext cx="1958009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4C25397-FFE1-428B-971F-DD64074E2C6D}"/>
                  </a:ext>
                </a:extLst>
              </p:cNvPr>
              <p:cNvGrpSpPr/>
              <p:nvPr/>
            </p:nvGrpSpPr>
            <p:grpSpPr>
              <a:xfrm>
                <a:off x="1555474" y="2790765"/>
                <a:ext cx="2114193" cy="1484687"/>
                <a:chOff x="1555474" y="2790765"/>
                <a:chExt cx="2114193" cy="1484687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DA3AADB-5688-4F7E-9802-0E7755669BA7}"/>
                    </a:ext>
                  </a:extLst>
                </p:cNvPr>
                <p:cNvSpPr/>
                <p:nvPr/>
              </p:nvSpPr>
              <p:spPr>
                <a:xfrm>
                  <a:off x="2180928" y="2790765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9D62B17-3D11-4971-A360-07F2943F982F}"/>
                    </a:ext>
                  </a:extLst>
                </p:cNvPr>
                <p:cNvSpPr txBox="1"/>
                <p:nvPr/>
              </p:nvSpPr>
              <p:spPr>
                <a:xfrm>
                  <a:off x="1555474" y="3813787"/>
                  <a:ext cx="21141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Input State</a:t>
                  </a:r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CCCB5B1-C823-4464-AE9A-C0907D721D68}"/>
                  </a:ext>
                </a:extLst>
              </p:cNvPr>
              <p:cNvSpPr/>
              <p:nvPr/>
            </p:nvSpPr>
            <p:spPr>
              <a:xfrm>
                <a:off x="7380278" y="3020155"/>
                <a:ext cx="417205" cy="41720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 descr="Fireworks with solid fill">
                <a:extLst>
                  <a:ext uri="{FF2B5EF4-FFF2-40B4-BE49-F238E27FC236}">
                    <a16:creationId xmlns:a16="http://schemas.microsoft.com/office/drawing/2014/main" id="{87183850-827A-439A-984A-24D48A803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13121" y="2507646"/>
                <a:ext cx="1454923" cy="1454923"/>
              </a:xfrm>
              <a:prstGeom prst="rect">
                <a:avLst/>
              </a:prstGeom>
              <a:effectLst>
                <a:glow rad="127000">
                  <a:schemeClr val="accent4">
                    <a:lumMod val="60000"/>
                    <a:lumOff val="40000"/>
                  </a:schemeClr>
                </a:glow>
              </a:effectLst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B0DF-79C1-6168-E527-2EE3192342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8122-14AC-41F2-A9D0-76A31E47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F9629-C2A3-4CE3-BB12-1398EA15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3" y="1594882"/>
            <a:ext cx="11659114" cy="42902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3F933D-95C1-2C6F-DC96-247FCAFEB3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217B-2CB3-1C0D-2ACC-39229A5272E1}"/>
              </a:ext>
            </a:extLst>
          </p:cNvPr>
          <p:cNvSpPr txBox="1"/>
          <p:nvPr/>
        </p:nvSpPr>
        <p:spPr>
          <a:xfrm>
            <a:off x="6607296" y="803632"/>
            <a:ext cx="541430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Manual </a:t>
            </a:r>
            <a:r>
              <a:rPr lang="en-US" sz="2800" dirty="0" err="1"/>
              <a:t>Devirtualization</a:t>
            </a:r>
            <a:r>
              <a:rPr lang="en-US" sz="2800" dirty="0"/>
              <a:t> (Rolf </a:t>
            </a:r>
            <a:r>
              <a:rPr lang="en-US" sz="2800" dirty="0" err="1"/>
              <a:t>Rolles</a:t>
            </a:r>
            <a:r>
              <a:rPr lang="en-US" sz="2800" dirty="0"/>
              <a:t>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A05925-83C5-85D5-1601-5868635E25A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96000" y="1326850"/>
            <a:ext cx="3218447" cy="1019308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6C966B-F1E3-3610-8395-8235716F22DF}"/>
              </a:ext>
            </a:extLst>
          </p:cNvPr>
          <p:cNvSpPr txBox="1"/>
          <p:nvPr/>
        </p:nvSpPr>
        <p:spPr>
          <a:xfrm>
            <a:off x="6198530" y="6153151"/>
            <a:ext cx="564032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Automatic </a:t>
            </a:r>
            <a:r>
              <a:rPr lang="en-US" sz="2800" dirty="0" err="1"/>
              <a:t>Devirtualization</a:t>
            </a:r>
            <a:r>
              <a:rPr lang="en-US" sz="2800" dirty="0"/>
              <a:t> (</a:t>
            </a:r>
            <a:r>
              <a:rPr lang="en-US" sz="2800" dirty="0" err="1"/>
              <a:t>Yadegari</a:t>
            </a:r>
            <a:r>
              <a:rPr lang="en-US" sz="2800" dirty="0"/>
              <a:t>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D07676-8E96-C8C0-D0AE-CEA69802741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142121" y="5323974"/>
            <a:ext cx="2876572" cy="829177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54866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51FC-C5E5-4FF5-82A3-4CE0A485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Petri Net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08EAD-45AD-E41F-5089-A5AAC652C5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E9112E19-C622-37D1-B50F-699D8DEE4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8" y="1287352"/>
            <a:ext cx="11232145" cy="557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998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Building Models</a:t>
            </a:r>
            <a:r>
              <a:rPr lang="en-US" dirty="0"/>
              <a:t> From Annotations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EB5B90-44A9-4851-93CF-58B1FC9C2FAB}"/>
              </a:ext>
            </a:extLst>
          </p:cNvPr>
          <p:cNvGrpSpPr/>
          <p:nvPr/>
        </p:nvGrpSpPr>
        <p:grpSpPr>
          <a:xfrm>
            <a:off x="4298438" y="2716730"/>
            <a:ext cx="3595125" cy="3251623"/>
            <a:chOff x="8034928" y="1690688"/>
            <a:chExt cx="3595125" cy="32516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59A5F50-E3F9-46A0-A4B7-8A7F8B1B115C}"/>
                </a:ext>
              </a:extLst>
            </p:cNvPr>
            <p:cNvGrpSpPr/>
            <p:nvPr/>
          </p:nvGrpSpPr>
          <p:grpSpPr>
            <a:xfrm>
              <a:off x="8034928" y="3274671"/>
              <a:ext cx="3595125" cy="1667640"/>
              <a:chOff x="4282345" y="2623931"/>
              <a:chExt cx="3595125" cy="166764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9B58AC-AA2B-48EC-92C2-7554894F8105}"/>
                  </a:ext>
                </a:extLst>
              </p:cNvPr>
              <p:cNvSpPr/>
              <p:nvPr/>
            </p:nvSpPr>
            <p:spPr>
              <a:xfrm>
                <a:off x="4877274" y="2623931"/>
                <a:ext cx="176064" cy="1106083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169AA43-25C7-4DE4-8F77-3CE0C2A270B4}"/>
                  </a:ext>
                </a:extLst>
              </p:cNvPr>
              <p:cNvSpPr/>
              <p:nvPr/>
            </p:nvSpPr>
            <p:spPr>
              <a:xfrm>
                <a:off x="6762868" y="2745329"/>
                <a:ext cx="863285" cy="863285"/>
              </a:xfrm>
              <a:prstGeom prst="ellipse">
                <a:avLst/>
              </a:prstGeom>
              <a:solidFill>
                <a:srgbClr val="7030A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Connector: Curved 6">
                <a:extLst>
                  <a:ext uri="{FF2B5EF4-FFF2-40B4-BE49-F238E27FC236}">
                    <a16:creationId xmlns:a16="http://schemas.microsoft.com/office/drawing/2014/main" id="{2ADA7929-A67C-4215-9F62-3773D2AEB3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3338" y="3176971"/>
                <a:ext cx="170953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3DF60E-014A-4520-B3D6-D139D5E3A06B}"/>
                  </a:ext>
                </a:extLst>
              </p:cNvPr>
              <p:cNvSpPr txBox="1"/>
              <p:nvPr/>
            </p:nvSpPr>
            <p:spPr>
              <a:xfrm>
                <a:off x="4282345" y="3768351"/>
                <a:ext cx="1365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Task 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C5B505-C7E0-4C7B-AED9-3A9A71296BEE}"/>
                  </a:ext>
                </a:extLst>
              </p:cNvPr>
              <p:cNvSpPr txBox="1"/>
              <p:nvPr/>
            </p:nvSpPr>
            <p:spPr>
              <a:xfrm>
                <a:off x="6511549" y="3768351"/>
                <a:ext cx="1365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[Goal 1]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625DE7-E9C2-48AF-BC38-5748AEAEC8B2}"/>
                </a:ext>
              </a:extLst>
            </p:cNvPr>
            <p:cNvGrpSpPr/>
            <p:nvPr/>
          </p:nvGrpSpPr>
          <p:grpSpPr>
            <a:xfrm>
              <a:off x="8166819" y="1690688"/>
              <a:ext cx="3331342" cy="936840"/>
              <a:chOff x="1952517" y="1985441"/>
              <a:chExt cx="8874728" cy="9368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007379-33CA-4F9E-9A3A-7B6394DFA30F}"/>
                  </a:ext>
                </a:extLst>
              </p:cNvPr>
              <p:cNvSpPr/>
              <p:nvPr/>
            </p:nvSpPr>
            <p:spPr>
              <a:xfrm>
                <a:off x="1952517" y="1985441"/>
                <a:ext cx="8874728" cy="9368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5D448A-C8AE-4503-959D-97376C6D1CD1}"/>
                  </a:ext>
                </a:extLst>
              </p:cNvPr>
              <p:cNvSpPr txBox="1"/>
              <p:nvPr/>
            </p:nvSpPr>
            <p:spPr>
              <a:xfrm>
                <a:off x="1952517" y="2130696"/>
                <a:ext cx="8874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Task 1, Goal 1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58F09-5966-A47E-1BA9-7B2954B883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1716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7D7741-0D83-BB40-CDDF-500BF87BEB49}"/>
              </a:ext>
            </a:extLst>
          </p:cNvPr>
          <p:cNvCxnSpPr>
            <a:cxnSpLocks/>
          </p:cNvCxnSpPr>
          <p:nvPr/>
        </p:nvCxnSpPr>
        <p:spPr>
          <a:xfrm>
            <a:off x="4641674" y="3690846"/>
            <a:ext cx="1715285" cy="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C5225-0608-36E7-F204-34D9757636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52A0D39-7973-102F-5F2E-ADE0EF39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170" y="504182"/>
            <a:ext cx="5059279" cy="185249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B479318-1527-6A76-AC01-88BE8DAF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493" y="3086159"/>
            <a:ext cx="5056632" cy="110811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FF1FF267-5462-01EC-D6F7-D546F2BE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493" y="4923752"/>
            <a:ext cx="5056632" cy="17393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2FEF52-FA4B-EDFF-C2CF-FB281DFC60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5" y="2323734"/>
            <a:ext cx="3839858" cy="305167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452A625-6101-DF54-A024-A136CCDD3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Annotation Relationships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25206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72DB-54A9-46A2-949D-97F134FE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1E8AD2-5E18-42FF-865E-41939357F224}"/>
              </a:ext>
            </a:extLst>
          </p:cNvPr>
          <p:cNvGrpSpPr/>
          <p:nvPr/>
        </p:nvGrpSpPr>
        <p:grpSpPr>
          <a:xfrm>
            <a:off x="2577340" y="1419026"/>
            <a:ext cx="7027264" cy="741817"/>
            <a:chOff x="1952517" y="1985441"/>
            <a:chExt cx="8874728" cy="93684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20CF077-C907-4C42-A26E-C7599AAF6FA9}"/>
                </a:ext>
              </a:extLst>
            </p:cNvPr>
            <p:cNvSpPr/>
            <p:nvPr/>
          </p:nvSpPr>
          <p:spPr>
            <a:xfrm>
              <a:off x="1952517" y="1985441"/>
              <a:ext cx="8874728" cy="936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7DDAD04-65A7-4B2B-9837-6759A58F33EC}"/>
                </a:ext>
              </a:extLst>
            </p:cNvPr>
            <p:cNvSpPr txBox="1"/>
            <p:nvPr/>
          </p:nvSpPr>
          <p:spPr>
            <a:xfrm>
              <a:off x="1952517" y="2045737"/>
              <a:ext cx="8874728" cy="816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/>
                <a:t>Task 1: Parent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CA1D805-AD4D-4ECA-B006-2032868CBA85}"/>
              </a:ext>
            </a:extLst>
          </p:cNvPr>
          <p:cNvSpPr/>
          <p:nvPr/>
        </p:nvSpPr>
        <p:spPr>
          <a:xfrm>
            <a:off x="2577340" y="2374798"/>
            <a:ext cx="3338589" cy="7418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2E2C4E-20DA-434B-8B0B-82C23F3C71DB}"/>
              </a:ext>
            </a:extLst>
          </p:cNvPr>
          <p:cNvSpPr txBox="1"/>
          <p:nvPr/>
        </p:nvSpPr>
        <p:spPr>
          <a:xfrm>
            <a:off x="2577340" y="2422542"/>
            <a:ext cx="333858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/>
              <a:t>Task 2: Child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84F0752-E812-4D34-A07B-C591AA7A4366}"/>
              </a:ext>
            </a:extLst>
          </p:cNvPr>
          <p:cNvSpPr/>
          <p:nvPr/>
        </p:nvSpPr>
        <p:spPr>
          <a:xfrm>
            <a:off x="6266014" y="2374798"/>
            <a:ext cx="3338589" cy="7418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5F3145-C32E-44C9-8D2B-2F60DE0D8E36}"/>
              </a:ext>
            </a:extLst>
          </p:cNvPr>
          <p:cNvSpPr txBox="1"/>
          <p:nvPr/>
        </p:nvSpPr>
        <p:spPr>
          <a:xfrm>
            <a:off x="6266014" y="2422541"/>
            <a:ext cx="333858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/>
              <a:t>Task 3: Child</a:t>
            </a:r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AAB60C-B029-4CB7-ACEC-59836BE9A3FA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 flipV="1">
            <a:off x="5915929" y="2745707"/>
            <a:ext cx="35008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9DD8D860-131E-4924-9331-9602DA98E464}"/>
              </a:ext>
            </a:extLst>
          </p:cNvPr>
          <p:cNvCxnSpPr>
            <a:cxnSpLocks/>
            <a:stCxn id="68" idx="3"/>
            <a:endCxn id="63" idx="3"/>
          </p:cNvCxnSpPr>
          <p:nvPr/>
        </p:nvCxnSpPr>
        <p:spPr>
          <a:xfrm flipV="1">
            <a:off x="9604603" y="1789936"/>
            <a:ext cx="1" cy="955771"/>
          </a:xfrm>
          <a:prstGeom prst="curvedConnector3">
            <a:avLst>
              <a:gd name="adj1" fmla="val 2286010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C6E79E0-EF3B-4A04-97AC-017610E93197}"/>
              </a:ext>
            </a:extLst>
          </p:cNvPr>
          <p:cNvSpPr/>
          <p:nvPr/>
        </p:nvSpPr>
        <p:spPr>
          <a:xfrm>
            <a:off x="4421677" y="3372507"/>
            <a:ext cx="3338589" cy="7418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5626607-0132-4759-8E91-1EECE44BCB84}"/>
              </a:ext>
            </a:extLst>
          </p:cNvPr>
          <p:cNvSpPr txBox="1"/>
          <p:nvPr/>
        </p:nvSpPr>
        <p:spPr>
          <a:xfrm>
            <a:off x="4421677" y="3420250"/>
            <a:ext cx="333858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/>
              <a:t>Task 4: Child</a:t>
            </a: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674553BF-2511-4C28-B84B-31B681B71AD5}"/>
              </a:ext>
            </a:extLst>
          </p:cNvPr>
          <p:cNvCxnSpPr>
            <a:cxnSpLocks/>
            <a:stCxn id="71" idx="3"/>
            <a:endCxn id="62" idx="3"/>
          </p:cNvCxnSpPr>
          <p:nvPr/>
        </p:nvCxnSpPr>
        <p:spPr>
          <a:xfrm flipV="1">
            <a:off x="7760266" y="1789934"/>
            <a:ext cx="1844338" cy="1953481"/>
          </a:xfrm>
          <a:prstGeom prst="curvedConnector3">
            <a:avLst>
              <a:gd name="adj1" fmla="val 14956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A2E91C40-47A3-4BA0-AEAC-45DF21FE9ECF}"/>
              </a:ext>
            </a:extLst>
          </p:cNvPr>
          <p:cNvCxnSpPr>
            <a:cxnSpLocks/>
            <a:stCxn id="62" idx="1"/>
            <a:endCxn id="66" idx="1"/>
          </p:cNvCxnSpPr>
          <p:nvPr/>
        </p:nvCxnSpPr>
        <p:spPr>
          <a:xfrm rot="10800000" flipV="1">
            <a:off x="2577340" y="1789934"/>
            <a:ext cx="12700" cy="955773"/>
          </a:xfrm>
          <a:prstGeom prst="curvedConnector3">
            <a:avLst>
              <a:gd name="adj1" fmla="val 180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B5303A05-24FD-4156-96A4-00976699EC7A}"/>
              </a:ext>
            </a:extLst>
          </p:cNvPr>
          <p:cNvCxnSpPr>
            <a:cxnSpLocks/>
            <a:stCxn id="63" idx="1"/>
            <a:endCxn id="72" idx="1"/>
          </p:cNvCxnSpPr>
          <p:nvPr/>
        </p:nvCxnSpPr>
        <p:spPr>
          <a:xfrm rot="10800000" flipH="1" flipV="1">
            <a:off x="2577339" y="1789936"/>
            <a:ext cx="1844337" cy="1953480"/>
          </a:xfrm>
          <a:prstGeom prst="curvedConnector3">
            <a:avLst>
              <a:gd name="adj1" fmla="val -42949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1355BF4-412F-4C42-A802-7413B860C3EA}"/>
              </a:ext>
            </a:extLst>
          </p:cNvPr>
          <p:cNvGrpSpPr/>
          <p:nvPr/>
        </p:nvGrpSpPr>
        <p:grpSpPr>
          <a:xfrm>
            <a:off x="1724067" y="4258806"/>
            <a:ext cx="8743867" cy="2659947"/>
            <a:chOff x="45436" y="2669367"/>
            <a:chExt cx="12067523" cy="367102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550C258-BEAD-4C9A-9585-1DF4826CED40}"/>
                </a:ext>
              </a:extLst>
            </p:cNvPr>
            <p:cNvGrpSpPr/>
            <p:nvPr/>
          </p:nvGrpSpPr>
          <p:grpSpPr>
            <a:xfrm>
              <a:off x="45436" y="2669367"/>
              <a:ext cx="3595125" cy="1752988"/>
              <a:chOff x="0" y="2623931"/>
              <a:chExt cx="3595125" cy="175298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311323B-CEBE-4320-95C5-82F19023636A}"/>
                  </a:ext>
                </a:extLst>
              </p:cNvPr>
              <p:cNvSpPr/>
              <p:nvPr/>
            </p:nvSpPr>
            <p:spPr>
              <a:xfrm>
                <a:off x="594929" y="2623931"/>
                <a:ext cx="176064" cy="1106083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8CFDCEE-1EE8-4BFB-B334-1A6AF46BC076}"/>
                  </a:ext>
                </a:extLst>
              </p:cNvPr>
              <p:cNvSpPr/>
              <p:nvPr/>
            </p:nvSpPr>
            <p:spPr>
              <a:xfrm>
                <a:off x="2480523" y="2745329"/>
                <a:ext cx="863285" cy="863285"/>
              </a:xfrm>
              <a:prstGeom prst="ellipse">
                <a:avLst/>
              </a:prstGeom>
              <a:solidFill>
                <a:srgbClr val="7030A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79" name="Connector: Curved 78">
                <a:extLst>
                  <a:ext uri="{FF2B5EF4-FFF2-40B4-BE49-F238E27FC236}">
                    <a16:creationId xmlns:a16="http://schemas.microsoft.com/office/drawing/2014/main" id="{10912A84-2375-4C07-BD23-89A32CA9639B}"/>
                  </a:ext>
                </a:extLst>
              </p:cNvPr>
              <p:cNvCxnSpPr>
                <a:cxnSpLocks/>
                <a:stCxn id="77" idx="3"/>
                <a:endCxn id="78" idx="2"/>
              </p:cNvCxnSpPr>
              <p:nvPr/>
            </p:nvCxnSpPr>
            <p:spPr>
              <a:xfrm flipV="1">
                <a:off x="770993" y="3176972"/>
                <a:ext cx="170953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5637F4E-35D7-454C-92F8-067B1A61B4FA}"/>
                  </a:ext>
                </a:extLst>
              </p:cNvPr>
              <p:cNvSpPr txBox="1"/>
              <p:nvPr/>
            </p:nvSpPr>
            <p:spPr>
              <a:xfrm>
                <a:off x="0" y="3739769"/>
                <a:ext cx="1365921" cy="6371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Task 2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3968BD3-9DD2-4301-8160-AD1FD57B7139}"/>
                  </a:ext>
                </a:extLst>
              </p:cNvPr>
              <p:cNvSpPr txBox="1"/>
              <p:nvPr/>
            </p:nvSpPr>
            <p:spPr>
              <a:xfrm>
                <a:off x="2229204" y="3747390"/>
                <a:ext cx="1365921" cy="46724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dirty="0"/>
                  <a:t>[2]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8528491-7CFD-4710-8FFC-6BC05635E860}"/>
                </a:ext>
              </a:extLst>
            </p:cNvPr>
            <p:cNvGrpSpPr/>
            <p:nvPr/>
          </p:nvGrpSpPr>
          <p:grpSpPr>
            <a:xfrm>
              <a:off x="4281635" y="2669367"/>
              <a:ext cx="3595125" cy="1752988"/>
              <a:chOff x="4282345" y="2623931"/>
              <a:chExt cx="3595125" cy="175298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9E7D607-47F9-4942-B439-BB8817A6710A}"/>
                  </a:ext>
                </a:extLst>
              </p:cNvPr>
              <p:cNvSpPr/>
              <p:nvPr/>
            </p:nvSpPr>
            <p:spPr>
              <a:xfrm>
                <a:off x="4877274" y="2623931"/>
                <a:ext cx="176064" cy="1106083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F014EB-CF33-4FF6-BAF3-5D85FE61A284}"/>
                  </a:ext>
                </a:extLst>
              </p:cNvPr>
              <p:cNvSpPr/>
              <p:nvPr/>
            </p:nvSpPr>
            <p:spPr>
              <a:xfrm>
                <a:off x="6762868" y="2745329"/>
                <a:ext cx="863285" cy="863285"/>
              </a:xfrm>
              <a:prstGeom prst="ellipse">
                <a:avLst/>
              </a:prstGeom>
              <a:solidFill>
                <a:srgbClr val="7030A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85" name="Connector: Curved 84">
                <a:extLst>
                  <a:ext uri="{FF2B5EF4-FFF2-40B4-BE49-F238E27FC236}">
                    <a16:creationId xmlns:a16="http://schemas.microsoft.com/office/drawing/2014/main" id="{93CECD29-8922-4DC5-8C43-9185B01D3D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3338" y="3176971"/>
                <a:ext cx="170953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EE0D0D-368F-4ADB-9A37-779F07975092}"/>
                  </a:ext>
                </a:extLst>
              </p:cNvPr>
              <p:cNvSpPr txBox="1"/>
              <p:nvPr/>
            </p:nvSpPr>
            <p:spPr>
              <a:xfrm>
                <a:off x="4282345" y="3739769"/>
                <a:ext cx="1365921" cy="6371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Task 3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7FFE12A-6628-4FF2-84CB-62AD0DC01155}"/>
                  </a:ext>
                </a:extLst>
              </p:cNvPr>
              <p:cNvSpPr txBox="1"/>
              <p:nvPr/>
            </p:nvSpPr>
            <p:spPr>
              <a:xfrm>
                <a:off x="6511549" y="3747390"/>
                <a:ext cx="1365921" cy="46724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dirty="0"/>
                  <a:t>[2, 3]</a:t>
                </a:r>
              </a:p>
            </p:txBody>
          </p:sp>
        </p:grpSp>
        <p:cxnSp>
          <p:nvCxnSpPr>
            <p:cNvPr id="88" name="Connector: Curved 87">
              <a:extLst>
                <a:ext uri="{FF2B5EF4-FFF2-40B4-BE49-F238E27FC236}">
                  <a16:creationId xmlns:a16="http://schemas.microsoft.com/office/drawing/2014/main" id="{90E2E33F-F5A0-4CAC-B33C-E03CFC1B7090}"/>
                </a:ext>
              </a:extLst>
            </p:cNvPr>
            <p:cNvCxnSpPr>
              <a:cxnSpLocks/>
              <a:stCxn id="78" idx="6"/>
              <a:endCxn id="83" idx="1"/>
            </p:cNvCxnSpPr>
            <p:nvPr/>
          </p:nvCxnSpPr>
          <p:spPr>
            <a:xfrm>
              <a:off x="3389244" y="3222408"/>
              <a:ext cx="1487320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533795B-2952-4ECF-AF39-32DE6E5003FF}"/>
                </a:ext>
              </a:extLst>
            </p:cNvPr>
            <p:cNvGrpSpPr/>
            <p:nvPr/>
          </p:nvGrpSpPr>
          <p:grpSpPr>
            <a:xfrm>
              <a:off x="8517834" y="2669367"/>
              <a:ext cx="3595125" cy="1760609"/>
              <a:chOff x="8472398" y="2623931"/>
              <a:chExt cx="3595125" cy="176060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44F4EE9-6420-4242-AE5E-39E6539F4985}"/>
                  </a:ext>
                </a:extLst>
              </p:cNvPr>
              <p:cNvSpPr/>
              <p:nvPr/>
            </p:nvSpPr>
            <p:spPr>
              <a:xfrm>
                <a:off x="9067327" y="2623931"/>
                <a:ext cx="176064" cy="1106083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0F197F3-4404-48AC-8DDB-EC604D6CD50A}"/>
                  </a:ext>
                </a:extLst>
              </p:cNvPr>
              <p:cNvSpPr/>
              <p:nvPr/>
            </p:nvSpPr>
            <p:spPr>
              <a:xfrm>
                <a:off x="10952921" y="2745329"/>
                <a:ext cx="863285" cy="863285"/>
              </a:xfrm>
              <a:prstGeom prst="ellipse">
                <a:avLst/>
              </a:prstGeom>
              <a:solidFill>
                <a:srgbClr val="7030A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92" name="Connector: Curved 91">
                <a:extLst>
                  <a:ext uri="{FF2B5EF4-FFF2-40B4-BE49-F238E27FC236}">
                    <a16:creationId xmlns:a16="http://schemas.microsoft.com/office/drawing/2014/main" id="{E1648399-61E0-45CC-AB50-8CD5AA1827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3391" y="3176971"/>
                <a:ext cx="170953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E2B82F-0191-4864-8E9B-2CF0F2785050}"/>
                  </a:ext>
                </a:extLst>
              </p:cNvPr>
              <p:cNvSpPr txBox="1"/>
              <p:nvPr/>
            </p:nvSpPr>
            <p:spPr>
              <a:xfrm>
                <a:off x="8472398" y="3739769"/>
                <a:ext cx="1365921" cy="6371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Task 1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E48E676-84AE-4763-8A29-2B6C3AF7A152}"/>
                  </a:ext>
                </a:extLst>
              </p:cNvPr>
              <p:cNvSpPr txBox="1"/>
              <p:nvPr/>
            </p:nvSpPr>
            <p:spPr>
              <a:xfrm>
                <a:off x="10701602" y="3577484"/>
                <a:ext cx="1365921" cy="8070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dirty="0"/>
                  <a:t>[2, 3, 4, 1]</a:t>
                </a:r>
              </a:p>
            </p:txBody>
          </p:sp>
        </p:grpSp>
        <p:cxnSp>
          <p:nvCxnSpPr>
            <p:cNvPr id="95" name="Connector: Curved 94">
              <a:extLst>
                <a:ext uri="{FF2B5EF4-FFF2-40B4-BE49-F238E27FC236}">
                  <a16:creationId xmlns:a16="http://schemas.microsoft.com/office/drawing/2014/main" id="{D6A5E3EA-B0FC-4629-9326-21D7B2068670}"/>
                </a:ext>
              </a:extLst>
            </p:cNvPr>
            <p:cNvCxnSpPr>
              <a:cxnSpLocks/>
              <a:stCxn id="84" idx="6"/>
              <a:endCxn id="90" idx="1"/>
            </p:cNvCxnSpPr>
            <p:nvPr/>
          </p:nvCxnSpPr>
          <p:spPr>
            <a:xfrm>
              <a:off x="7625443" y="3222408"/>
              <a:ext cx="1487320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78B29F-6B5B-413E-9822-9141CD690C3C}"/>
                </a:ext>
              </a:extLst>
            </p:cNvPr>
            <p:cNvGrpSpPr/>
            <p:nvPr/>
          </p:nvGrpSpPr>
          <p:grpSpPr>
            <a:xfrm>
              <a:off x="4281635" y="4587407"/>
              <a:ext cx="3595125" cy="1752988"/>
              <a:chOff x="4282345" y="2623931"/>
              <a:chExt cx="3595125" cy="1752988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0A261F8-8BBC-4014-8C29-2DD64F7BB14A}"/>
                  </a:ext>
                </a:extLst>
              </p:cNvPr>
              <p:cNvSpPr/>
              <p:nvPr/>
            </p:nvSpPr>
            <p:spPr>
              <a:xfrm>
                <a:off x="4877274" y="2623931"/>
                <a:ext cx="176064" cy="1106083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15DA8CF-DA77-4487-A495-BED7664D5433}"/>
                  </a:ext>
                </a:extLst>
              </p:cNvPr>
              <p:cNvSpPr/>
              <p:nvPr/>
            </p:nvSpPr>
            <p:spPr>
              <a:xfrm>
                <a:off x="6762868" y="2745329"/>
                <a:ext cx="863285" cy="863285"/>
              </a:xfrm>
              <a:prstGeom prst="ellipse">
                <a:avLst/>
              </a:prstGeom>
              <a:solidFill>
                <a:srgbClr val="7030A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99" name="Connector: Curved 98">
                <a:extLst>
                  <a:ext uri="{FF2B5EF4-FFF2-40B4-BE49-F238E27FC236}">
                    <a16:creationId xmlns:a16="http://schemas.microsoft.com/office/drawing/2014/main" id="{03E41EFE-6196-446E-912F-ACA8B9080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3338" y="3176971"/>
                <a:ext cx="170953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23ED287-A47A-4DA9-9272-13FE139DCADC}"/>
                  </a:ext>
                </a:extLst>
              </p:cNvPr>
              <p:cNvSpPr txBox="1"/>
              <p:nvPr/>
            </p:nvSpPr>
            <p:spPr>
              <a:xfrm>
                <a:off x="4282345" y="3739769"/>
                <a:ext cx="1365921" cy="6371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Task 4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779EE2A-3D83-47BB-9939-18CE14D20067}"/>
                  </a:ext>
                </a:extLst>
              </p:cNvPr>
              <p:cNvSpPr txBox="1"/>
              <p:nvPr/>
            </p:nvSpPr>
            <p:spPr>
              <a:xfrm>
                <a:off x="6511549" y="3747390"/>
                <a:ext cx="1365921" cy="46724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dirty="0"/>
                  <a:t>[4]</a:t>
                </a:r>
              </a:p>
            </p:txBody>
          </p:sp>
        </p:grp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998E5D47-E34E-45BA-A26F-22A8FD24EC05}"/>
                </a:ext>
              </a:extLst>
            </p:cNvPr>
            <p:cNvCxnSpPr>
              <a:cxnSpLocks/>
              <a:stCxn id="98" idx="6"/>
              <a:endCxn id="90" idx="1"/>
            </p:cNvCxnSpPr>
            <p:nvPr/>
          </p:nvCxnSpPr>
          <p:spPr>
            <a:xfrm flipV="1">
              <a:off x="7625443" y="3222409"/>
              <a:ext cx="1487320" cy="1918039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F15CD-E116-F29F-A43F-7183404A44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6756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Issues</a:t>
            </a:r>
            <a:endParaRPr dirty="0"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Bad annotations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bad models</a:t>
            </a:r>
          </a:p>
          <a:p>
            <a:r>
              <a:rPr lang="en-GB" dirty="0"/>
              <a:t>Correlation does not imply causation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Inconsistent annotations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bad models</a:t>
            </a:r>
          </a:p>
          <a:p>
            <a:r>
              <a:rPr lang="en-US" dirty="0">
                <a:solidFill>
                  <a:srgbClr val="FF0000"/>
                </a:solidFill>
              </a:rPr>
              <a:t>Future work</a:t>
            </a:r>
            <a:r>
              <a:rPr lang="en-US" dirty="0"/>
              <a:t>: (post-event) validation of models through subject interviews</a:t>
            </a:r>
          </a:p>
          <a:p>
            <a:r>
              <a:rPr lang="en-US" dirty="0">
                <a:solidFill>
                  <a:srgbClr val="FF0000"/>
                </a:solidFill>
              </a:rPr>
              <a:t>Future work</a:t>
            </a:r>
            <a:r>
              <a:rPr lang="en-US" dirty="0"/>
              <a:t>: merging models from multiple subjects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36B6AB-5B98-74E9-3106-8415AE2FBE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3632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88990-5E45-4E20-821C-20F90C42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730A8-5439-1DBF-5274-8096A84D23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D6926EB-3D6F-4B38-C33C-D431527CD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97" y="194934"/>
            <a:ext cx="5469686" cy="31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0077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AAA25D6-5BDB-4B2F-3D01-99A5AAE5A4DB}"/>
              </a:ext>
            </a:extLst>
          </p:cNvPr>
          <p:cNvGrpSpPr/>
          <p:nvPr/>
        </p:nvGrpSpPr>
        <p:grpSpPr>
          <a:xfrm>
            <a:off x="314482" y="110938"/>
            <a:ext cx="2132090" cy="2764482"/>
            <a:chOff x="314482" y="110938"/>
            <a:chExt cx="2132090" cy="2764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2B8BF4-F5D4-7AAC-B8FA-5B6FBD2C546E}"/>
                </a:ext>
              </a:extLst>
            </p:cNvPr>
            <p:cNvGrpSpPr/>
            <p:nvPr/>
          </p:nvGrpSpPr>
          <p:grpSpPr>
            <a:xfrm>
              <a:off x="579096" y="110938"/>
              <a:ext cx="1867476" cy="1930891"/>
              <a:chOff x="702276" y="1974767"/>
              <a:chExt cx="1867476" cy="1930891"/>
            </a:xfrm>
          </p:grpSpPr>
          <p:sp>
            <p:nvSpPr>
              <p:cNvPr id="4" name="Rectangle: Single Corner Snipped 3">
                <a:extLst>
                  <a:ext uri="{FF2B5EF4-FFF2-40B4-BE49-F238E27FC236}">
                    <a16:creationId xmlns:a16="http://schemas.microsoft.com/office/drawing/2014/main" id="{E7A36D7B-2BD1-F5E2-5F54-4271E5BF07C3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8F4EF-E7C6-8807-DCEC-0025BC968C8D}"/>
                  </a:ext>
                </a:extLst>
              </p:cNvPr>
              <p:cNvSpPr txBox="1"/>
              <p:nvPr/>
            </p:nvSpPr>
            <p:spPr>
              <a:xfrm>
                <a:off x="744944" y="1974767"/>
                <a:ext cx="18248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Random</a:t>
                </a:r>
              </a:p>
              <a:p>
                <a:r>
                  <a:rPr lang="en-US" sz="2800" dirty="0"/>
                  <a:t>Program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C56A6-6104-0981-D05C-1468377D8991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c 8" descr="Users with solid fill">
              <a:extLst>
                <a:ext uri="{FF2B5EF4-FFF2-40B4-BE49-F238E27FC236}">
                  <a16:creationId xmlns:a16="http://schemas.microsoft.com/office/drawing/2014/main" id="{893E5087-3D10-DFD0-286E-E5449A25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4482" y="1854456"/>
              <a:ext cx="1020964" cy="10209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18935-D579-E329-82D4-92B0D4831976}"/>
              </a:ext>
            </a:extLst>
          </p:cNvPr>
          <p:cNvGrpSpPr/>
          <p:nvPr/>
        </p:nvGrpSpPr>
        <p:grpSpPr>
          <a:xfrm>
            <a:off x="2398727" y="110938"/>
            <a:ext cx="3389236" cy="1954463"/>
            <a:chOff x="2398727" y="110938"/>
            <a:chExt cx="3389236" cy="1954463"/>
          </a:xfrm>
        </p:grpSpPr>
        <p:sp>
          <p:nvSpPr>
            <p:cNvPr id="13" name="Rectangle: Single Corner Snipped 3">
              <a:extLst>
                <a:ext uri="{FF2B5EF4-FFF2-40B4-BE49-F238E27FC236}">
                  <a16:creationId xmlns:a16="http://schemas.microsoft.com/office/drawing/2014/main" id="{39371715-24FD-8B9B-6837-BB60AC62DC0F}"/>
                </a:ext>
              </a:extLst>
            </p:cNvPr>
            <p:cNvSpPr/>
            <p:nvPr/>
          </p:nvSpPr>
          <p:spPr>
            <a:xfrm>
              <a:off x="4067899" y="1104352"/>
              <a:ext cx="1645508" cy="961049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247E1-01C7-0A5F-81EA-AC1E8C6E8E5C}"/>
                </a:ext>
              </a:extLst>
            </p:cNvPr>
            <p:cNvSpPr txBox="1"/>
            <p:nvPr/>
          </p:nvSpPr>
          <p:spPr>
            <a:xfrm>
              <a:off x="3886304" y="110938"/>
              <a:ext cx="19016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  <a:p>
              <a:r>
                <a:rPr lang="en-US" sz="2800" dirty="0"/>
                <a:t>Challenge</a:t>
              </a:r>
            </a:p>
            <a:p>
              <a:endParaRPr lang="en-US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784C5BA-F99F-68B4-B5DB-FFA925A56977}"/>
                </a:ext>
              </a:extLst>
            </p:cNvPr>
            <p:cNvCxnSpPr>
              <a:cxnSpLocks/>
            </p:cNvCxnSpPr>
            <p:nvPr/>
          </p:nvCxnSpPr>
          <p:spPr>
            <a:xfrm>
              <a:off x="2398727" y="1537717"/>
              <a:ext cx="1495167" cy="1572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5B7A43-1550-C143-AE7E-283A4D54B38F}"/>
                </a:ext>
              </a:extLst>
            </p:cNvPr>
            <p:cNvSpPr txBox="1"/>
            <p:nvPr/>
          </p:nvSpPr>
          <p:spPr>
            <a:xfrm>
              <a:off x="2689596" y="1080780"/>
              <a:ext cx="1184186" cy="40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Protect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0FF72-9995-F3F6-3924-01ECFD9F6D10}"/>
              </a:ext>
            </a:extLst>
          </p:cNvPr>
          <p:cNvSpPr/>
          <p:nvPr/>
        </p:nvSpPr>
        <p:spPr>
          <a:xfrm>
            <a:off x="4268867" y="1323267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3A1CC98B-1F9C-178F-A656-02269A944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5248" y="2397776"/>
            <a:ext cx="8627025" cy="1384995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RQ3: </a:t>
            </a:r>
            <a:r>
              <a:rPr lang="en-US" dirty="0"/>
              <a:t>Will generated synthetic reverse engineering challenges capture real-world reverse engineering tasks?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2C0F6-99AF-212F-ED74-0284192E75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1FE3E5-00CE-952B-DD25-66C4867466BF}"/>
              </a:ext>
            </a:extLst>
          </p:cNvPr>
          <p:cNvSpPr txBox="1">
            <a:spLocks/>
          </p:cNvSpPr>
          <p:nvPr/>
        </p:nvSpPr>
        <p:spPr>
          <a:xfrm>
            <a:off x="1965248" y="4171675"/>
            <a:ext cx="8627025" cy="1605545"/>
          </a:xfrm>
          <a:prstGeom prst="rect">
            <a:avLst/>
          </a:prstGeom>
          <a:solidFill>
            <a:srgbClr val="72FF5B"/>
          </a:solidFill>
          <a:ln w="25400" cap="flat" cmpd="sng" algn="ctr">
            <a:solidFill>
              <a:schemeClr val="dk1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190500">
              <a:spcBef>
                <a:spcPts val="500"/>
              </a:spcBef>
              <a:defRPr sz="2400"/>
            </a:pPr>
            <a:r>
              <a:rPr lang="en-US" dirty="0"/>
              <a:t>Irdeto’s tools are the #1 in the field.</a:t>
            </a:r>
          </a:p>
          <a:p>
            <a:pPr marL="190500">
              <a:spcBef>
                <a:spcPts val="500"/>
              </a:spcBef>
              <a:defRPr sz="2400"/>
            </a:pPr>
            <a:r>
              <a:rPr lang="en-US" dirty="0"/>
              <a:t>Tigress has also been used commercially.</a:t>
            </a:r>
          </a:p>
          <a:p>
            <a:pPr marL="190500">
              <a:spcBef>
                <a:spcPts val="500"/>
              </a:spcBef>
              <a:defRPr sz="2400"/>
            </a:pPr>
            <a:r>
              <a:rPr lang="en-US" dirty="0">
                <a:solidFill>
                  <a:srgbClr val="FF0000"/>
                </a:solidFill>
              </a:rPr>
              <a:t>Future work</a:t>
            </a:r>
            <a:r>
              <a:rPr lang="en-US" dirty="0"/>
              <a:t>: generation of reasonable random programs.</a:t>
            </a:r>
          </a:p>
          <a:p>
            <a:pPr marL="190500">
              <a:spcBef>
                <a:spcPts val="500"/>
              </a:spcBef>
              <a:defRPr sz="2400"/>
            </a:pPr>
            <a:r>
              <a:rPr lang="en-US" dirty="0">
                <a:solidFill>
                  <a:srgbClr val="FF0000"/>
                </a:solidFill>
              </a:rPr>
              <a:t>Future work</a:t>
            </a:r>
            <a:r>
              <a:rPr lang="en-US" dirty="0"/>
              <a:t>: survey subjects and tool vendors.</a:t>
            </a:r>
          </a:p>
        </p:txBody>
      </p:sp>
    </p:spTree>
    <p:extLst>
      <p:ext uri="{BB962C8B-B14F-4D97-AF65-F5344CB8AC3E}">
        <p14:creationId xmlns:p14="http://schemas.microsoft.com/office/powerpoint/2010/main" val="34479782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5942D42-5479-2458-06ED-DBA8A8BB67D7}"/>
              </a:ext>
            </a:extLst>
          </p:cNvPr>
          <p:cNvGrpSpPr/>
          <p:nvPr/>
        </p:nvGrpSpPr>
        <p:grpSpPr>
          <a:xfrm>
            <a:off x="5907417" y="796821"/>
            <a:ext cx="4199789" cy="1414819"/>
            <a:chOff x="5907417" y="796821"/>
            <a:chExt cx="4199789" cy="141481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D712BB-7E55-AE2E-A388-6A989B7F0CC6}"/>
                </a:ext>
              </a:extLst>
            </p:cNvPr>
            <p:cNvCxnSpPr>
              <a:cxnSpLocks/>
            </p:cNvCxnSpPr>
            <p:nvPr/>
          </p:nvCxnSpPr>
          <p:spPr>
            <a:xfrm>
              <a:off x="5907417" y="1521997"/>
              <a:ext cx="1551257" cy="23580"/>
            </a:xfrm>
            <a:prstGeom prst="straightConnector1">
              <a:avLst/>
            </a:prstGeom>
            <a:noFill/>
            <a:ln w="825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71F59E-5C47-A3A6-A8B3-6F4E7A22026B}"/>
                </a:ext>
              </a:extLst>
            </p:cNvPr>
            <p:cNvSpPr txBox="1"/>
            <p:nvPr/>
          </p:nvSpPr>
          <p:spPr>
            <a:xfrm>
              <a:off x="5932426" y="796821"/>
              <a:ext cx="1561860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/>
                <a:t>Announce competition</a:t>
              </a:r>
            </a:p>
          </p:txBody>
        </p:sp>
        <p:pic>
          <p:nvPicPr>
            <p:cNvPr id="18" name="Picture 1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E125125-3C30-19C7-7F33-1C7B8D57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749" y="832353"/>
              <a:ext cx="2468457" cy="1379287"/>
            </a:xfrm>
            <a:prstGeom prst="rect">
              <a:avLst/>
            </a:prstGeom>
          </p:spPr>
        </p:pic>
      </p:grpSp>
      <p:pic>
        <p:nvPicPr>
          <p:cNvPr id="36" name="Graphic 35" descr="Users with solid fill">
            <a:extLst>
              <a:ext uri="{FF2B5EF4-FFF2-40B4-BE49-F238E27FC236}">
                <a16:creationId xmlns:a16="http://schemas.microsoft.com/office/drawing/2014/main" id="{2F161451-004D-14C6-32F1-BBE5261DA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9993" y="488427"/>
            <a:ext cx="1020608" cy="10206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8F17FB-CB2C-6F32-DEB7-FAE61A54809C}"/>
              </a:ext>
            </a:extLst>
          </p:cNvPr>
          <p:cNvSpPr txBox="1"/>
          <p:nvPr/>
        </p:nvSpPr>
        <p:spPr>
          <a:xfrm>
            <a:off x="10912358" y="1318460"/>
            <a:ext cx="103163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Attack!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38AEAF-A8DB-8FC2-E9C3-3C7550A65D64}"/>
              </a:ext>
            </a:extLst>
          </p:cNvPr>
          <p:cNvSpPr txBox="1"/>
          <p:nvPr/>
        </p:nvSpPr>
        <p:spPr>
          <a:xfrm>
            <a:off x="10107206" y="252900"/>
            <a:ext cx="11258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PAY $$s!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5E10FE0-4E0B-8DCF-4410-FBC6D1F29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892" y="1734694"/>
            <a:ext cx="6992291" cy="1379287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RQ2: </a:t>
            </a:r>
            <a:r>
              <a:rPr lang="en-US" dirty="0"/>
              <a:t>What type of incentives are needed to recruit a significant number of expert reverse engineer to participate in these studies?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C588A-F6BA-6C46-A72C-BDC539CC90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B088216-6D7B-E75D-7484-2E971D3AFE8B}"/>
              </a:ext>
            </a:extLst>
          </p:cNvPr>
          <p:cNvSpPr txBox="1">
            <a:spLocks/>
          </p:cNvSpPr>
          <p:nvPr/>
        </p:nvSpPr>
        <p:spPr>
          <a:xfrm>
            <a:off x="364892" y="3381601"/>
            <a:ext cx="8039520" cy="3382079"/>
          </a:xfrm>
          <a:prstGeom prst="rect">
            <a:avLst/>
          </a:prstGeom>
          <a:solidFill>
            <a:srgbClr val="72FF5B"/>
          </a:solidFill>
          <a:ln w="25400" cap="flat" cmpd="sng" algn="ctr">
            <a:solidFill>
              <a:schemeClr val="dk1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190500">
              <a:spcBef>
                <a:spcPts val="500"/>
              </a:spcBef>
              <a:defRPr sz="2400"/>
            </a:pPr>
            <a:r>
              <a:rPr lang="en-US" dirty="0"/>
              <a:t>$7000 in prizes got us</a:t>
            </a:r>
          </a:p>
          <a:p>
            <a:pPr marL="685800" lvl="1">
              <a:spcBef>
                <a:spcPts val="500"/>
              </a:spcBef>
              <a:defRPr sz="2400"/>
            </a:pPr>
            <a:r>
              <a:rPr lang="en-US" dirty="0"/>
              <a:t>96 sign ups</a:t>
            </a:r>
          </a:p>
          <a:p>
            <a:pPr marL="685800" lvl="1">
              <a:spcBef>
                <a:spcPts val="500"/>
              </a:spcBef>
              <a:defRPr sz="2400"/>
            </a:pPr>
            <a:r>
              <a:rPr lang="en-US" dirty="0"/>
              <a:t>39 users installed data collection (77 total devices)</a:t>
            </a:r>
          </a:p>
          <a:p>
            <a:pPr marL="685800" lvl="1">
              <a:spcBef>
                <a:spcPts val="500"/>
              </a:spcBef>
              <a:defRPr sz="2400"/>
            </a:pPr>
            <a:r>
              <a:rPr lang="en-US" b="1" dirty="0">
                <a:solidFill>
                  <a:srgbClr val="FF0000"/>
                </a:solidFill>
              </a:rPr>
              <a:t>2 subjects solved a total of 7 challenges</a:t>
            </a:r>
          </a:p>
          <a:p>
            <a:pPr marL="685800" lvl="1">
              <a:spcBef>
                <a:spcPts val="500"/>
              </a:spcBef>
              <a:defRPr sz="2400"/>
            </a:pPr>
            <a:r>
              <a:rPr lang="en-US" b="1" dirty="0">
                <a:solidFill>
                  <a:srgbClr val="FF0000"/>
                </a:solidFill>
              </a:rPr>
              <a:t>$68 per hour of active trace</a:t>
            </a:r>
          </a:p>
          <a:p>
            <a:pPr marL="190500">
              <a:spcBef>
                <a:spcPts val="500"/>
              </a:spcBef>
              <a:defRPr sz="2400"/>
            </a:pPr>
            <a:r>
              <a:rPr lang="en-US" dirty="0"/>
              <a:t>Finding subjects is hard:</a:t>
            </a:r>
          </a:p>
          <a:p>
            <a:pPr lvl="1"/>
            <a:r>
              <a:rPr lang="en-US" sz="2400" dirty="0"/>
              <a:t>Do not want to share proprietary methods?</a:t>
            </a:r>
          </a:p>
          <a:p>
            <a:pPr lvl="1"/>
            <a:r>
              <a:rPr lang="en-US" sz="2400" dirty="0"/>
              <a:t>Challenges are time consuming</a:t>
            </a:r>
          </a:p>
          <a:p>
            <a:pPr lvl="1"/>
            <a:r>
              <a:rPr lang="en-US" sz="2400" dirty="0"/>
              <a:t>Security folks have privacy concerns</a:t>
            </a:r>
          </a:p>
          <a:p>
            <a:pPr marL="685800" lvl="1">
              <a:spcBef>
                <a:spcPts val="500"/>
              </a:spcBef>
              <a:defRPr sz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Reverse Engineering</a:t>
            </a:r>
            <a:r>
              <a:rPr lang="en-US" dirty="0"/>
              <a:t> – Tools and Techniques</a:t>
            </a:r>
            <a:endParaRPr dirty="0"/>
          </a:p>
        </p:txBody>
      </p:sp>
      <p:sp>
        <p:nvSpPr>
          <p:cNvPr id="11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5276" y="1839693"/>
            <a:ext cx="5516393" cy="482337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/>
              <a:t>Types of RE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sz="2400" dirty="0"/>
              <a:t>Static</a:t>
            </a:r>
            <a:endParaRPr lang="en-US" sz="2400" dirty="0"/>
          </a:p>
          <a:p>
            <a:pPr marL="1196339" lvl="2" indent="-228600">
              <a:spcBef>
                <a:spcPts val="500"/>
              </a:spcBef>
              <a:defRPr sz="2400"/>
            </a:pPr>
            <a:r>
              <a:rPr lang="en-US" sz="2400" dirty="0"/>
              <a:t>Disassemble</a:t>
            </a:r>
          </a:p>
          <a:p>
            <a:pPr marL="1196339" lvl="2" indent="-228600">
              <a:spcBef>
                <a:spcPts val="500"/>
              </a:spcBef>
              <a:defRPr sz="2400"/>
            </a:pPr>
            <a:r>
              <a:rPr lang="en-US" sz="2400" dirty="0"/>
              <a:t>Control flow graphs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sz="2400" dirty="0"/>
              <a:t>Dynamic</a:t>
            </a:r>
            <a:endParaRPr lang="en-US" sz="2400" dirty="0"/>
          </a:p>
          <a:p>
            <a:pPr marL="1196339" lvl="2" indent="-228600">
              <a:spcBef>
                <a:spcPts val="500"/>
              </a:spcBef>
              <a:defRPr sz="2400"/>
            </a:pPr>
            <a:r>
              <a:rPr lang="en-US" sz="2400" dirty="0"/>
              <a:t>Debug</a:t>
            </a:r>
          </a:p>
          <a:p>
            <a:pPr marL="1196339" lvl="2" indent="-228600">
              <a:spcBef>
                <a:spcPts val="500"/>
              </a:spcBef>
              <a:defRPr sz="2400"/>
            </a:pPr>
            <a:r>
              <a:rPr lang="en-US" sz="2400" dirty="0"/>
              <a:t>Fuzzing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sz="2400" dirty="0"/>
              <a:t>Hybrid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rPr sz="2400" dirty="0"/>
              <a:t>Symbolic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rPr sz="2400" dirty="0"/>
              <a:t>Concolic</a:t>
            </a:r>
            <a:endParaRPr lang="en-US" sz="2400" dirty="0"/>
          </a:p>
          <a:p>
            <a:pPr marL="137161">
              <a:spcBef>
                <a:spcPts val="500"/>
              </a:spcBef>
              <a:defRPr sz="2000"/>
            </a:pPr>
            <a:r>
              <a:rPr lang="en-US" sz="2400" dirty="0">
                <a:solidFill>
                  <a:srgbClr val="FF0000"/>
                </a:solidFill>
              </a:rPr>
              <a:t>REs use a combination of manual and automated attack methods</a:t>
            </a:r>
            <a:endParaRPr sz="2400" dirty="0">
              <a:solidFill>
                <a:srgbClr val="FF0000"/>
              </a:solidFill>
            </a:endParaRPr>
          </a:p>
        </p:txBody>
      </p:sp>
      <p:pic>
        <p:nvPicPr>
          <p:cNvPr id="5" name="Picture 6" descr="Image result for ghidra">
            <a:extLst>
              <a:ext uri="{FF2B5EF4-FFF2-40B4-BE49-F238E27FC236}">
                <a16:creationId xmlns:a16="http://schemas.microsoft.com/office/drawing/2014/main" id="{6BE31096-A3EA-42AA-9A3E-F04AD2608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699211" y="1931245"/>
            <a:ext cx="1632152" cy="163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27B23-7A7D-4CED-B5AC-116E0078E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0" r="3" b="4532"/>
          <a:stretch/>
        </p:blipFill>
        <p:spPr>
          <a:xfrm>
            <a:off x="9682514" y="1932661"/>
            <a:ext cx="2296627" cy="1995252"/>
          </a:xfrm>
          <a:prstGeom prst="rect">
            <a:avLst/>
          </a:prstGeom>
        </p:spPr>
      </p:pic>
      <p:pic>
        <p:nvPicPr>
          <p:cNvPr id="7" name="Picture 2" descr="Image result for angr">
            <a:extLst>
              <a:ext uri="{FF2B5EF4-FFF2-40B4-BE49-F238E27FC236}">
                <a16:creationId xmlns:a16="http://schemas.microsoft.com/office/drawing/2014/main" id="{7162FB7A-D272-460F-A168-F74264E91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204099" y="3846285"/>
            <a:ext cx="2150657" cy="21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gdb">
            <a:extLst>
              <a:ext uri="{FF2B5EF4-FFF2-40B4-BE49-F238E27FC236}">
                <a16:creationId xmlns:a16="http://schemas.microsoft.com/office/drawing/2014/main" id="{30E2ABD3-B746-4FC4-BA2A-F3257C7A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7"/>
          <a:stretch/>
        </p:blipFill>
        <p:spPr bwMode="auto">
          <a:xfrm>
            <a:off x="9337089" y="4407768"/>
            <a:ext cx="2296627" cy="129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C4D3B8-E245-4637-B96A-51A8066D9F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56" y="5674483"/>
            <a:ext cx="2150657" cy="976674"/>
          </a:xfrm>
          <a:prstGeom prst="rect">
            <a:avLst/>
          </a:prstGeom>
        </p:spPr>
      </p:pic>
      <p:pic>
        <p:nvPicPr>
          <p:cNvPr id="1026" name="Picture 2" descr="Binary Ninja">
            <a:extLst>
              <a:ext uri="{FF2B5EF4-FFF2-40B4-BE49-F238E27FC236}">
                <a16:creationId xmlns:a16="http://schemas.microsoft.com/office/drawing/2014/main" id="{1F40D5C5-16FB-40E6-B440-12DBCBBE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487" y="2309104"/>
            <a:ext cx="2239792" cy="22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214D4E-46BF-31A3-6234-77A5442D25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125125-3C30-19C7-7F33-1C7B8D57A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49" y="832353"/>
            <a:ext cx="2468457" cy="1379287"/>
          </a:xfrm>
          <a:prstGeom prst="rect">
            <a:avLst/>
          </a:prstGeom>
        </p:spPr>
      </p:pic>
      <p:pic>
        <p:nvPicPr>
          <p:cNvPr id="36" name="Graphic 35" descr="Users with solid fill">
            <a:extLst>
              <a:ext uri="{FF2B5EF4-FFF2-40B4-BE49-F238E27FC236}">
                <a16:creationId xmlns:a16="http://schemas.microsoft.com/office/drawing/2014/main" id="{2F161451-004D-14C6-32F1-BBE5261DA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9993" y="488427"/>
            <a:ext cx="1020608" cy="10206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5DA4AF-CF78-1CA8-7208-E0DD1979F5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38" y="2687101"/>
            <a:ext cx="4546011" cy="33011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8F17FB-CB2C-6F32-DEB7-FAE61A54809C}"/>
              </a:ext>
            </a:extLst>
          </p:cNvPr>
          <p:cNvSpPr txBox="1"/>
          <p:nvPr/>
        </p:nvSpPr>
        <p:spPr>
          <a:xfrm>
            <a:off x="10912358" y="1318460"/>
            <a:ext cx="103163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Attack!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96D2B69-2E73-538F-59FE-38AE9111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929" y="621270"/>
            <a:ext cx="5871072" cy="2194600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RQ1: </a:t>
            </a:r>
            <a:r>
              <a:rPr lang="en-US" dirty="0"/>
              <a:t>Is it possible to build a system to remotely and unobtrusively collect high fidelity HDI data from experts in their own heterogeneous computing environments as they reverse engineer software?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F6EABAA-F854-C7BF-9935-7035102D5612}"/>
              </a:ext>
            </a:extLst>
          </p:cNvPr>
          <p:cNvCxnSpPr/>
          <p:nvPr/>
        </p:nvCxnSpPr>
        <p:spPr>
          <a:xfrm>
            <a:off x="10345479" y="1600200"/>
            <a:ext cx="930349" cy="737657"/>
          </a:xfrm>
          <a:prstGeom prst="curvedConnector3">
            <a:avLst>
              <a:gd name="adj1" fmla="val 99714"/>
            </a:avLst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5282733-DA55-6E74-4780-727746CCF3A4}"/>
              </a:ext>
            </a:extLst>
          </p:cNvPr>
          <p:cNvSpPr/>
          <p:nvPr/>
        </p:nvSpPr>
        <p:spPr>
          <a:xfrm>
            <a:off x="7355012" y="4572996"/>
            <a:ext cx="1742211" cy="721763"/>
          </a:xfrm>
          <a:prstGeom prst="rect">
            <a:avLst/>
          </a:prstGeom>
          <a:solidFill>
            <a:srgbClr val="00B0F0"/>
          </a:solidFill>
          <a:ln w="412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A5CE63-C5C6-E6F5-F958-F6CC0914ADD1}"/>
              </a:ext>
            </a:extLst>
          </p:cNvPr>
          <p:cNvSpPr txBox="1"/>
          <p:nvPr/>
        </p:nvSpPr>
        <p:spPr>
          <a:xfrm>
            <a:off x="7464765" y="4613190"/>
            <a:ext cx="158303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Our endpoint monitor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2F024-A7DB-D7FB-85B5-C535528097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F434B2A-A125-F66E-076B-79A2B544AD8C}"/>
              </a:ext>
            </a:extLst>
          </p:cNvPr>
          <p:cNvSpPr txBox="1">
            <a:spLocks/>
          </p:cNvSpPr>
          <p:nvPr/>
        </p:nvSpPr>
        <p:spPr>
          <a:xfrm>
            <a:off x="203533" y="3314866"/>
            <a:ext cx="6797842" cy="2921864"/>
          </a:xfrm>
          <a:prstGeom prst="rect">
            <a:avLst/>
          </a:prstGeom>
          <a:solidFill>
            <a:srgbClr val="72FF5B"/>
          </a:solidFill>
          <a:ln w="25400" cap="flat" cmpd="sng" algn="ctr">
            <a:solidFill>
              <a:schemeClr val="dk1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190500">
              <a:spcBef>
                <a:spcPts val="500"/>
              </a:spcBef>
              <a:defRPr sz="2400"/>
            </a:pPr>
            <a:r>
              <a:rPr lang="en-US" dirty="0"/>
              <a:t>Endpoint monitor uses 60-120% of a CPU core</a:t>
            </a:r>
          </a:p>
          <a:p>
            <a:pPr marL="190500">
              <a:spcBef>
                <a:spcPts val="500"/>
              </a:spcBef>
              <a:defRPr sz="2400"/>
            </a:pPr>
            <a:r>
              <a:rPr lang="en-US" dirty="0"/>
              <a:t>Data points: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 dirty="0"/>
              <a:t>66907 windows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 dirty="0"/>
              <a:t>16602159 processes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 dirty="0"/>
              <a:t>116285 screenshots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 dirty="0"/>
              <a:t>111393 mouse input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 dirty="0"/>
              <a:t>379064 keyboard input</a:t>
            </a:r>
          </a:p>
          <a:p>
            <a:pPr marL="190500">
              <a:spcBef>
                <a:spcPts val="500"/>
              </a:spcBef>
              <a:defRPr sz="2400"/>
            </a:pPr>
            <a:r>
              <a:rPr lang="en-US" b="1" dirty="0">
                <a:solidFill>
                  <a:srgbClr val="FF0000"/>
                </a:solidFill>
              </a:rPr>
              <a:t>26 GiB of data collected</a:t>
            </a:r>
          </a:p>
        </p:txBody>
      </p:sp>
    </p:spTree>
    <p:extLst>
      <p:ext uri="{BB962C8B-B14F-4D97-AF65-F5344CB8AC3E}">
        <p14:creationId xmlns:p14="http://schemas.microsoft.com/office/powerpoint/2010/main" val="924282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C44F9313-7546-756A-08AB-2AFF0ACE5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17" y="1135581"/>
            <a:ext cx="4219354" cy="22184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FFDC6CF-5094-8D0C-7852-2B7748AC4E24}"/>
              </a:ext>
            </a:extLst>
          </p:cNvPr>
          <p:cNvSpPr txBox="1"/>
          <p:nvPr/>
        </p:nvSpPr>
        <p:spPr>
          <a:xfrm>
            <a:off x="7464765" y="4613190"/>
            <a:ext cx="1583035" cy="510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endpoint monitor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7C618F-6563-2455-710B-F7251062D23B}"/>
              </a:ext>
            </a:extLst>
          </p:cNvPr>
          <p:cNvSpPr txBox="1"/>
          <p:nvPr/>
        </p:nvSpPr>
        <p:spPr>
          <a:xfrm>
            <a:off x="7632216" y="658527"/>
            <a:ext cx="3721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Analyze Collected Data</a:t>
            </a:r>
          </a:p>
          <a:p>
            <a:endParaRPr lang="en-US" sz="2800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365AE58-1DB1-AFC8-3362-4303A2F3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230" y="2127016"/>
            <a:ext cx="5152770" cy="1227023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RQ4: </a:t>
            </a:r>
            <a:r>
              <a:rPr lang="en-US" dirty="0"/>
              <a:t>Can the resulting datasets be lifted to human-understandable models of subjects’ behavior?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FF577-E165-EC36-C1B8-428AEF04D8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61</a:t>
            </a:fld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B96295C-4073-8FF7-5444-0664D2FB4F04}"/>
              </a:ext>
            </a:extLst>
          </p:cNvPr>
          <p:cNvSpPr txBox="1">
            <a:spLocks/>
          </p:cNvSpPr>
          <p:nvPr/>
        </p:nvSpPr>
        <p:spPr>
          <a:xfrm>
            <a:off x="943231" y="3964293"/>
            <a:ext cx="8657969" cy="2450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solidFill>
              <a:schemeClr val="dk1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Initial annotations suggest analysts can observe RE methods</a:t>
            </a:r>
          </a:p>
          <a:p>
            <a:pPr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Consistent annotation is hard</a:t>
            </a:r>
          </a:p>
          <a:p>
            <a:pPr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Manual annotation is slow (real time)</a:t>
            </a:r>
          </a:p>
          <a:p>
            <a:pPr>
              <a:spcBef>
                <a:spcPts val="500"/>
              </a:spcBef>
              <a:defRPr sz="2400"/>
            </a:pPr>
            <a:r>
              <a:rPr lang="en-US" dirty="0">
                <a:solidFill>
                  <a:srgbClr val="FF0000"/>
                </a:solidFill>
              </a:rPr>
              <a:t>Future work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More automation is necessary</a:t>
            </a:r>
          </a:p>
          <a:p>
            <a:pPr lvl="1"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Annotation validation</a:t>
            </a:r>
          </a:p>
        </p:txBody>
      </p:sp>
    </p:spTree>
    <p:extLst>
      <p:ext uri="{BB962C8B-B14F-4D97-AF65-F5344CB8AC3E}">
        <p14:creationId xmlns:p14="http://schemas.microsoft.com/office/powerpoint/2010/main" val="3482556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727DC32-7413-360F-15EF-A329021C2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543" y="228941"/>
            <a:ext cx="5663334" cy="2083953"/>
          </a:xfrm>
          <a:prstGeom prst="rect">
            <a:avLst/>
          </a:prstGeom>
        </p:spPr>
      </p:pic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BF59BDD0-EBEB-6888-E28D-5965D2825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712" y="1613152"/>
            <a:ext cx="6189831" cy="1693720"/>
          </a:xfr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RQ5: </a:t>
            </a:r>
            <a:r>
              <a:rPr lang="en-US" dirty="0"/>
              <a:t>Do these analyses and models provide valuable insight into reverse engineering practices and code obfuscation efficacy?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E8AE4-0D74-783F-7B60-19A87A6C96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C9757EE-5C65-B9B0-4434-39C1DCB1223A}"/>
              </a:ext>
            </a:extLst>
          </p:cNvPr>
          <p:cNvSpPr txBox="1">
            <a:spLocks/>
          </p:cNvSpPr>
          <p:nvPr/>
        </p:nvSpPr>
        <p:spPr>
          <a:xfrm>
            <a:off x="377711" y="4031809"/>
            <a:ext cx="9726125" cy="24441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solidFill>
              <a:schemeClr val="dk1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Ultimately: we do not know</a:t>
            </a:r>
          </a:p>
          <a:p>
            <a:pPr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We do see…</a:t>
            </a:r>
          </a:p>
          <a:p>
            <a:pPr lvl="1"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Typical, known methods and tools in the data and visualization</a:t>
            </a:r>
          </a:p>
          <a:p>
            <a:pPr lvl="1"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How long it takes to solve challenges with different tools</a:t>
            </a:r>
          </a:p>
          <a:p>
            <a:pPr>
              <a:spcBef>
                <a:spcPts val="500"/>
              </a:spcBef>
              <a:defRPr sz="2400"/>
            </a:pPr>
            <a:r>
              <a:rPr lang="en-US" dirty="0">
                <a:solidFill>
                  <a:srgbClr val="FF0000"/>
                </a:solidFill>
              </a:rPr>
              <a:t>Future work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500"/>
              </a:spcBef>
              <a:defRPr sz="2400"/>
            </a:pPr>
            <a:r>
              <a:rPr lang="en-US" dirty="0">
                <a:solidFill>
                  <a:schemeClr val="tx1"/>
                </a:solidFill>
              </a:rPr>
              <a:t>Validating generated models through subject interviews</a:t>
            </a:r>
          </a:p>
        </p:txBody>
      </p:sp>
    </p:spTree>
    <p:extLst>
      <p:ext uri="{BB962C8B-B14F-4D97-AF65-F5344CB8AC3E}">
        <p14:creationId xmlns:p14="http://schemas.microsoft.com/office/powerpoint/2010/main" val="38622954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38BF-D9B4-4372-901B-A3D4E3CF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5DF4A-5A62-6E20-ADDA-58D7D750A1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D1DBD-159C-F7DA-2B93-A41D0324A2CA}"/>
              </a:ext>
            </a:extLst>
          </p:cNvPr>
          <p:cNvSpPr txBox="1"/>
          <p:nvPr/>
        </p:nvSpPr>
        <p:spPr>
          <a:xfrm>
            <a:off x="838200" y="1690688"/>
            <a:ext cx="10256976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 would like to thank my dissertation committee: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Kate Isaacs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en-US" sz="2400" dirty="0"/>
              <a:t>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Saumya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Debray</a:t>
            </a:r>
            <a:r>
              <a:rPr lang="en-US" sz="2400" dirty="0"/>
              <a:t>,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Carlos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Scheidegger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and particularly my advisor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Christian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Collberg</a:t>
            </a:r>
            <a:r>
              <a:rPr lang="en-US" sz="2400" dirty="0"/>
              <a:t>, as well as the department and the graduate coordinator </a:t>
            </a:r>
            <a:r>
              <a:rPr lang="en-US" sz="2400" b="1" dirty="0"/>
              <a:t>Tina Mendoza</a:t>
            </a:r>
            <a:r>
              <a:rPr lang="en-US" sz="2400" dirty="0"/>
              <a:t>.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I would also like to thank the entire Grand Reverse Engineering Challenge research team: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Bjorn De Sutter, Bart Coppens, Bert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Abrath</a:t>
            </a:r>
            <a:r>
              <a:rPr lang="en-US" sz="2400" b="1" dirty="0"/>
              <a:t>,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Tab Zhang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and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Jens Van Den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Broeck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from Ghent University, ,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Waleed Mebane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from University of Arizona, 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Phil Eisen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Catherine Chambers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from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Cloakware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/Irdeto.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sz="2400" dirty="0"/>
              <a:t>Supported by NSF grants 1145913 and 2040206.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34243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38BF-D9B4-4372-901B-A3D4E3CF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5DF4A-5A62-6E20-ADDA-58D7D750A1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5550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88990-5E45-4E20-821C-20F90C42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Extras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86562-CA8C-FC11-2519-EC0B703A89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4239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Grading Submissions</a:t>
            </a:r>
          </a:p>
        </p:txBody>
      </p:sp>
      <p:sp>
        <p:nvSpPr>
          <p:cNvPr id="14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dirty="0"/>
              <a:t>Functional equivalence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Symbolic execution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Random test cases</a:t>
            </a:r>
          </a:p>
          <a:p>
            <a:r>
              <a:rPr dirty="0"/>
              <a:t>Code equivalence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Performance analysis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Control flow graphs</a:t>
            </a:r>
            <a:endParaRPr lang="en-US" dirty="0"/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 dirty="0"/>
              <a:t>Code comprehension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D9AF8-D8BD-459E-95E4-7BEBB25F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31" y="2169756"/>
            <a:ext cx="7306050" cy="23908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14F1C-A5B4-12A5-50C3-E4DBF87ADF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AF5CDC-3F23-4568-99F3-F393EE73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C8A6360-914C-4382-A129-7388FD839B69}"/>
              </a:ext>
            </a:extLst>
          </p:cNvPr>
          <p:cNvCxnSpPr>
            <a:cxnSpLocks/>
            <a:stCxn id="71" idx="0"/>
            <a:endCxn id="70" idx="2"/>
          </p:cNvCxnSpPr>
          <p:nvPr/>
        </p:nvCxnSpPr>
        <p:spPr>
          <a:xfrm flipV="1">
            <a:off x="3113376" y="5230312"/>
            <a:ext cx="0" cy="57529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774E35-95C6-4F6F-AF0B-D110F27C8682}"/>
              </a:ext>
            </a:extLst>
          </p:cNvPr>
          <p:cNvGrpSpPr/>
          <p:nvPr/>
        </p:nvGrpSpPr>
        <p:grpSpPr>
          <a:xfrm>
            <a:off x="1247236" y="4496329"/>
            <a:ext cx="3732278" cy="733983"/>
            <a:chOff x="797898" y="3178374"/>
            <a:chExt cx="4649694" cy="914400"/>
          </a:xfrm>
          <a:solidFill>
            <a:srgbClr val="7030A0"/>
          </a:solidFill>
        </p:grpSpPr>
        <p:pic>
          <p:nvPicPr>
            <p:cNvPr id="66" name="Graphic 65" descr="Keyboard with solid fill">
              <a:extLst>
                <a:ext uri="{FF2B5EF4-FFF2-40B4-BE49-F238E27FC236}">
                  <a16:creationId xmlns:a16="http://schemas.microsoft.com/office/drawing/2014/main" id="{B21EE3CE-7D00-4273-A106-E3C5699F3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898" y="3178374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Mouse with solid fill">
              <a:extLst>
                <a:ext uri="{FF2B5EF4-FFF2-40B4-BE49-F238E27FC236}">
                  <a16:creationId xmlns:a16="http://schemas.microsoft.com/office/drawing/2014/main" id="{CB489DED-3DF8-41A5-B3E9-28BE4D07F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1722" y="3178374"/>
              <a:ext cx="914400" cy="914400"/>
            </a:xfrm>
            <a:prstGeom prst="rect">
              <a:avLst/>
            </a:prstGeom>
          </p:spPr>
        </p:pic>
        <p:pic>
          <p:nvPicPr>
            <p:cNvPr id="68" name="Graphic 67" descr="Monitor with solid fill">
              <a:extLst>
                <a:ext uri="{FF2B5EF4-FFF2-40B4-BE49-F238E27FC236}">
                  <a16:creationId xmlns:a16="http://schemas.microsoft.com/office/drawing/2014/main" id="{1CA32FCA-2575-4310-83E9-BC8A946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3192" y="3178374"/>
              <a:ext cx="914400" cy="914400"/>
            </a:xfrm>
            <a:prstGeom prst="rect">
              <a:avLst/>
            </a:prstGeom>
          </p:spPr>
        </p:pic>
        <p:pic>
          <p:nvPicPr>
            <p:cNvPr id="69" name="Graphic 68" descr="Browser window with solid fill">
              <a:extLst>
                <a:ext uri="{FF2B5EF4-FFF2-40B4-BE49-F238E27FC236}">
                  <a16:creationId xmlns:a16="http://schemas.microsoft.com/office/drawing/2014/main" id="{E5E54C7E-B289-4504-893E-AC3E538CF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9370" y="3178374"/>
              <a:ext cx="914400" cy="914400"/>
            </a:xfrm>
            <a:prstGeom prst="rect">
              <a:avLst/>
            </a:prstGeom>
          </p:spPr>
        </p:pic>
        <p:pic>
          <p:nvPicPr>
            <p:cNvPr id="70" name="Graphic 69" descr="Branching diagram with solid fill">
              <a:extLst>
                <a:ext uri="{FF2B5EF4-FFF2-40B4-BE49-F238E27FC236}">
                  <a16:creationId xmlns:a16="http://schemas.microsoft.com/office/drawing/2014/main" id="{EA2B9452-5D4D-4F86-8A6B-EC3AF3027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65546" y="3178374"/>
              <a:ext cx="914400" cy="914400"/>
            </a:xfrm>
            <a:prstGeom prst="rect">
              <a:avLst/>
            </a:prstGeom>
          </p:spPr>
        </p:pic>
      </p:grpSp>
      <p:pic>
        <p:nvPicPr>
          <p:cNvPr id="71" name="Graphic 70" descr="Teacher with solid fill">
            <a:extLst>
              <a:ext uri="{FF2B5EF4-FFF2-40B4-BE49-F238E27FC236}">
                <a16:creationId xmlns:a16="http://schemas.microsoft.com/office/drawing/2014/main" id="{D17E310E-DBBD-4E0B-98B0-B5527AF64F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4410" y="5805603"/>
            <a:ext cx="1237930" cy="123793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5262691-1E81-4250-8C04-35D6D62524B1}"/>
              </a:ext>
            </a:extLst>
          </p:cNvPr>
          <p:cNvCxnSpPr>
            <a:stCxn id="71" idx="0"/>
            <a:endCxn id="66" idx="2"/>
          </p:cNvCxnSpPr>
          <p:nvPr/>
        </p:nvCxnSpPr>
        <p:spPr>
          <a:xfrm flipH="1" flipV="1">
            <a:off x="1614227" y="5230312"/>
            <a:ext cx="1499149" cy="57529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F189AD7-3444-4C76-A2B9-4C9C751A0598}"/>
              </a:ext>
            </a:extLst>
          </p:cNvPr>
          <p:cNvCxnSpPr>
            <a:cxnSpLocks/>
            <a:stCxn id="71" idx="0"/>
            <a:endCxn id="67" idx="2"/>
          </p:cNvCxnSpPr>
          <p:nvPr/>
        </p:nvCxnSpPr>
        <p:spPr>
          <a:xfrm flipH="1" flipV="1">
            <a:off x="2363801" y="5230312"/>
            <a:ext cx="749574" cy="57529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EAFAE2-9CF5-4AA3-8B71-D9950BF576A8}"/>
              </a:ext>
            </a:extLst>
          </p:cNvPr>
          <p:cNvCxnSpPr>
            <a:cxnSpLocks/>
            <a:stCxn id="68" idx="2"/>
            <a:endCxn id="71" idx="0"/>
          </p:cNvCxnSpPr>
          <p:nvPr/>
        </p:nvCxnSpPr>
        <p:spPr>
          <a:xfrm flipH="1">
            <a:off x="3113376" y="5230312"/>
            <a:ext cx="1499147" cy="57529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A6DBD84-19A4-48E0-B09E-152A3610C18B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 flipH="1">
            <a:off x="3113376" y="5230312"/>
            <a:ext cx="749574" cy="57529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EFC9BE-55CF-453B-B688-D23AD251D5B2}"/>
              </a:ext>
            </a:extLst>
          </p:cNvPr>
          <p:cNvCxnSpPr>
            <a:cxnSpLocks/>
            <a:stCxn id="66" idx="0"/>
            <a:endCxn id="80" idx="2"/>
          </p:cNvCxnSpPr>
          <p:nvPr/>
        </p:nvCxnSpPr>
        <p:spPr>
          <a:xfrm flipV="1">
            <a:off x="1614227" y="4248657"/>
            <a:ext cx="190225" cy="24767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6907DF-465F-42BE-B7E1-45A6435D80A4}"/>
              </a:ext>
            </a:extLst>
          </p:cNvPr>
          <p:cNvCxnSpPr>
            <a:cxnSpLocks/>
            <a:stCxn id="67" idx="0"/>
            <a:endCxn id="80" idx="2"/>
          </p:cNvCxnSpPr>
          <p:nvPr/>
        </p:nvCxnSpPr>
        <p:spPr>
          <a:xfrm flipH="1" flipV="1">
            <a:off x="1804452" y="4248657"/>
            <a:ext cx="559350" cy="24767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9A848FC-02B2-4C5D-AAA7-E85BDF24A4FF}"/>
              </a:ext>
            </a:extLst>
          </p:cNvPr>
          <p:cNvCxnSpPr>
            <a:cxnSpLocks/>
            <a:stCxn id="70" idx="0"/>
            <a:endCxn id="81" idx="2"/>
          </p:cNvCxnSpPr>
          <p:nvPr/>
        </p:nvCxnSpPr>
        <p:spPr>
          <a:xfrm flipV="1">
            <a:off x="3113376" y="4248657"/>
            <a:ext cx="0" cy="24767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9492A40-7EDC-409C-BFC4-3C327323AA8D}"/>
              </a:ext>
            </a:extLst>
          </p:cNvPr>
          <p:cNvCxnSpPr>
            <a:cxnSpLocks/>
            <a:stCxn id="69" idx="0"/>
            <a:endCxn id="81" idx="2"/>
          </p:cNvCxnSpPr>
          <p:nvPr/>
        </p:nvCxnSpPr>
        <p:spPr>
          <a:xfrm flipH="1" flipV="1">
            <a:off x="3113376" y="4248657"/>
            <a:ext cx="749574" cy="24767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0588F19-5434-47B0-914D-C9BEB61BB760}"/>
              </a:ext>
            </a:extLst>
          </p:cNvPr>
          <p:cNvSpPr/>
          <p:nvPr/>
        </p:nvSpPr>
        <p:spPr>
          <a:xfrm>
            <a:off x="1225162" y="3579747"/>
            <a:ext cx="1158579" cy="66891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JNativeHook</a:t>
            </a:r>
            <a:endParaRPr lang="en-US" sz="1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F529C30-756D-4EF5-8797-90A53BDE1498}"/>
              </a:ext>
            </a:extLst>
          </p:cNvPr>
          <p:cNvSpPr/>
          <p:nvPr/>
        </p:nvSpPr>
        <p:spPr>
          <a:xfrm>
            <a:off x="2534085" y="3579747"/>
            <a:ext cx="1158579" cy="66891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OSHI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E72C4F3-A7BD-4D48-AE2D-D118CFF98BA8}"/>
              </a:ext>
            </a:extLst>
          </p:cNvPr>
          <p:cNvSpPr/>
          <p:nvPr/>
        </p:nvSpPr>
        <p:spPr>
          <a:xfrm>
            <a:off x="3843008" y="3579747"/>
            <a:ext cx="1158579" cy="66891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Java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058CD71-0B14-43D2-9BBA-6D2269027C1B}"/>
              </a:ext>
            </a:extLst>
          </p:cNvPr>
          <p:cNvCxnSpPr>
            <a:cxnSpLocks/>
            <a:stCxn id="68" idx="0"/>
            <a:endCxn id="82" idx="2"/>
          </p:cNvCxnSpPr>
          <p:nvPr/>
        </p:nvCxnSpPr>
        <p:spPr>
          <a:xfrm flipH="1" flipV="1">
            <a:off x="4422299" y="4248657"/>
            <a:ext cx="190224" cy="24767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EDCD982-A770-4D42-A793-2BA7737F5D81}"/>
              </a:ext>
            </a:extLst>
          </p:cNvPr>
          <p:cNvCxnSpPr>
            <a:cxnSpLocks/>
            <a:stCxn id="80" idx="0"/>
            <a:endCxn id="90" idx="2"/>
          </p:cNvCxnSpPr>
          <p:nvPr/>
        </p:nvCxnSpPr>
        <p:spPr>
          <a:xfrm flipV="1">
            <a:off x="1804452" y="2754465"/>
            <a:ext cx="47946" cy="82528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3C5B67B-EC7B-491B-B449-A2A3349270DD}"/>
              </a:ext>
            </a:extLst>
          </p:cNvPr>
          <p:cNvCxnSpPr>
            <a:cxnSpLocks/>
            <a:stCxn id="81" idx="0"/>
            <a:endCxn id="90" idx="2"/>
          </p:cNvCxnSpPr>
          <p:nvPr/>
        </p:nvCxnSpPr>
        <p:spPr>
          <a:xfrm flipH="1" flipV="1">
            <a:off x="1852397" y="2754465"/>
            <a:ext cx="1260978" cy="82528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4D967-6372-4793-8397-4C360E203F6D}"/>
              </a:ext>
            </a:extLst>
          </p:cNvPr>
          <p:cNvCxnSpPr>
            <a:cxnSpLocks/>
            <a:stCxn id="82" idx="0"/>
            <a:endCxn id="90" idx="2"/>
          </p:cNvCxnSpPr>
          <p:nvPr/>
        </p:nvCxnSpPr>
        <p:spPr>
          <a:xfrm flipH="1" flipV="1">
            <a:off x="1852397" y="2754465"/>
            <a:ext cx="2569901" cy="82528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24156F9-A97D-4F69-9C6D-76204A66E707}"/>
              </a:ext>
            </a:extLst>
          </p:cNvPr>
          <p:cNvCxnSpPr>
            <a:cxnSpLocks/>
            <a:stCxn id="90" idx="3"/>
            <a:endCxn id="89" idx="1"/>
          </p:cNvCxnSpPr>
          <p:nvPr/>
        </p:nvCxnSpPr>
        <p:spPr>
          <a:xfrm>
            <a:off x="2506859" y="2420010"/>
            <a:ext cx="1147826" cy="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9ABD9EE-4E53-45D5-A9DF-56AA866150DA}"/>
              </a:ext>
            </a:extLst>
          </p:cNvPr>
          <p:cNvGrpSpPr/>
          <p:nvPr/>
        </p:nvGrpSpPr>
        <p:grpSpPr>
          <a:xfrm>
            <a:off x="1197935" y="1759032"/>
            <a:ext cx="3778708" cy="1321958"/>
            <a:chOff x="67838" y="178913"/>
            <a:chExt cx="4707536" cy="1646903"/>
          </a:xfrm>
          <a:solidFill>
            <a:srgbClr val="7030A0"/>
          </a:solidFill>
        </p:grpSpPr>
        <p:pic>
          <p:nvPicPr>
            <p:cNvPr id="89" name="Graphic 88" descr="Database with solid fill">
              <a:extLst>
                <a:ext uri="{FF2B5EF4-FFF2-40B4-BE49-F238E27FC236}">
                  <a16:creationId xmlns:a16="http://schemas.microsoft.com/office/drawing/2014/main" id="{B0958376-380F-4473-8D9E-E0E4DE105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28471" y="178913"/>
              <a:ext cx="1646903" cy="1646903"/>
            </a:xfrm>
            <a:prstGeom prst="rect">
              <a:avLst/>
            </a:prstGeom>
          </p:spPr>
        </p:pic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5E246FA6-4D6B-4222-9C6D-50304B31A300}"/>
                </a:ext>
              </a:extLst>
            </p:cNvPr>
            <p:cNvSpPr/>
            <p:nvPr/>
          </p:nvSpPr>
          <p:spPr>
            <a:xfrm>
              <a:off x="67838" y="585698"/>
              <a:ext cx="1630665" cy="83333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Accumulator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5CDF16E-97F3-4834-9419-5D8C9C1BB8CA}"/>
              </a:ext>
            </a:extLst>
          </p:cNvPr>
          <p:cNvSpPr txBox="1"/>
          <p:nvPr/>
        </p:nvSpPr>
        <p:spPr>
          <a:xfrm>
            <a:off x="3597357" y="2949213"/>
            <a:ext cx="1436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Local Persistence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07D518-9994-4893-BC3D-024718E99A9B}"/>
              </a:ext>
            </a:extLst>
          </p:cNvPr>
          <p:cNvSpPr txBox="1"/>
          <p:nvPr/>
        </p:nvSpPr>
        <p:spPr>
          <a:xfrm>
            <a:off x="1878902" y="1368489"/>
            <a:ext cx="24689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Endpoint Monitor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4E34E96-D30B-4FA0-90C3-A8BF65D575BC}"/>
              </a:ext>
            </a:extLst>
          </p:cNvPr>
          <p:cNvSpPr/>
          <p:nvPr/>
        </p:nvSpPr>
        <p:spPr>
          <a:xfrm>
            <a:off x="5599631" y="2085556"/>
            <a:ext cx="1308924" cy="66891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Aggregator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28F2F4-8F44-4363-9074-5EA04FB844E4}"/>
              </a:ext>
            </a:extLst>
          </p:cNvPr>
          <p:cNvCxnSpPr>
            <a:cxnSpLocks/>
            <a:stCxn id="89" idx="3"/>
            <a:endCxn id="93" idx="1"/>
          </p:cNvCxnSpPr>
          <p:nvPr/>
        </p:nvCxnSpPr>
        <p:spPr>
          <a:xfrm flipV="1">
            <a:off x="4976643" y="2420010"/>
            <a:ext cx="622989" cy="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7105FF4-394A-4E4B-B33D-FC578AE89828}"/>
              </a:ext>
            </a:extLst>
          </p:cNvPr>
          <p:cNvGrpSpPr/>
          <p:nvPr/>
        </p:nvGrpSpPr>
        <p:grpSpPr>
          <a:xfrm>
            <a:off x="7599517" y="1650085"/>
            <a:ext cx="3385218" cy="1551166"/>
            <a:chOff x="7975128" y="401536"/>
            <a:chExt cx="4217324" cy="193245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5854FB5-0F37-4838-9568-DE0757A0DE20}"/>
                </a:ext>
              </a:extLst>
            </p:cNvPr>
            <p:cNvGrpSpPr/>
            <p:nvPr/>
          </p:nvGrpSpPr>
          <p:grpSpPr>
            <a:xfrm>
              <a:off x="10047243" y="401536"/>
              <a:ext cx="2145209" cy="1932452"/>
              <a:chOff x="9488729" y="742427"/>
              <a:chExt cx="2145209" cy="1932452"/>
            </a:xfrm>
          </p:grpSpPr>
          <p:pic>
            <p:nvPicPr>
              <p:cNvPr id="98" name="Graphic 97" descr="Database with solid fill">
                <a:extLst>
                  <a:ext uri="{FF2B5EF4-FFF2-40B4-BE49-F238E27FC236}">
                    <a16:creationId xmlns:a16="http://schemas.microsoft.com/office/drawing/2014/main" id="{89F5797D-6529-4C4E-9274-C6FE26CFF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737883" y="742427"/>
                <a:ext cx="1646903" cy="1646903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C35610C-74E4-4B2B-8451-6A0B54ED9C37}"/>
                  </a:ext>
                </a:extLst>
              </p:cNvPr>
              <p:cNvSpPr txBox="1"/>
              <p:nvPr/>
            </p:nvSpPr>
            <p:spPr>
              <a:xfrm>
                <a:off x="9488729" y="2291449"/>
                <a:ext cx="2145209" cy="383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Back End Persistence</a:t>
                </a:r>
              </a:p>
            </p:txBody>
          </p:sp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DD6760A-724D-4776-8290-545A12FEE8E5}"/>
                </a:ext>
              </a:extLst>
            </p:cNvPr>
            <p:cNvSpPr/>
            <p:nvPr/>
          </p:nvSpPr>
          <p:spPr>
            <a:xfrm>
              <a:off x="7975128" y="944048"/>
              <a:ext cx="1630665" cy="83333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Receiver</a:t>
              </a:r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E77F738-B46A-4B13-AA7B-AFB1C2236D08}"/>
              </a:ext>
            </a:extLst>
          </p:cNvPr>
          <p:cNvCxnSpPr>
            <a:cxnSpLocks/>
            <a:stCxn id="93" idx="3"/>
            <a:endCxn id="97" idx="1"/>
          </p:cNvCxnSpPr>
          <p:nvPr/>
        </p:nvCxnSpPr>
        <p:spPr>
          <a:xfrm>
            <a:off x="6908555" y="2420010"/>
            <a:ext cx="69096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02515D9-0D40-40B3-9B72-C46EE1A09620}"/>
              </a:ext>
            </a:extLst>
          </p:cNvPr>
          <p:cNvSpPr txBox="1"/>
          <p:nvPr/>
        </p:nvSpPr>
        <p:spPr>
          <a:xfrm>
            <a:off x="6752938" y="2870646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Websocket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8FBE000-FFF2-4420-910E-145949A065A4}"/>
              </a:ext>
            </a:extLst>
          </p:cNvPr>
          <p:cNvCxnSpPr>
            <a:cxnSpLocks/>
            <a:stCxn id="105" idx="0"/>
            <a:endCxn id="97" idx="2"/>
          </p:cNvCxnSpPr>
          <p:nvPr/>
        </p:nvCxnSpPr>
        <p:spPr>
          <a:xfrm flipH="1" flipV="1">
            <a:off x="8253979" y="2754465"/>
            <a:ext cx="526934" cy="74709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62A5BD5-C1F0-4AE8-AECB-FEEE0F2601DD}"/>
              </a:ext>
            </a:extLst>
          </p:cNvPr>
          <p:cNvCxnSpPr>
            <a:cxnSpLocks/>
            <a:stCxn id="105" idx="0"/>
            <a:endCxn id="98" idx="1"/>
          </p:cNvCxnSpPr>
          <p:nvPr/>
        </p:nvCxnSpPr>
        <p:spPr>
          <a:xfrm flipV="1">
            <a:off x="8780914" y="2311064"/>
            <a:ext cx="681870" cy="119049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6147137-F095-44B4-96F6-F650F8A9269A}"/>
              </a:ext>
            </a:extLst>
          </p:cNvPr>
          <p:cNvCxnSpPr>
            <a:cxnSpLocks/>
            <a:stCxn id="105" idx="3"/>
            <a:endCxn id="106" idx="1"/>
          </p:cNvCxnSpPr>
          <p:nvPr/>
        </p:nvCxnSpPr>
        <p:spPr>
          <a:xfrm>
            <a:off x="9435375" y="3836016"/>
            <a:ext cx="249766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5BD34F3C-CE09-49D0-9FDE-A941DBE9B4B5}"/>
              </a:ext>
            </a:extLst>
          </p:cNvPr>
          <p:cNvSpPr/>
          <p:nvPr/>
        </p:nvSpPr>
        <p:spPr>
          <a:xfrm>
            <a:off x="8126451" y="3501561"/>
            <a:ext cx="1308924" cy="6689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Tomcat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2F1FC98B-6757-4ADC-B46D-BCDA34E7B193}"/>
              </a:ext>
            </a:extLst>
          </p:cNvPr>
          <p:cNvSpPr/>
          <p:nvPr/>
        </p:nvSpPr>
        <p:spPr>
          <a:xfrm>
            <a:off x="9685141" y="3501561"/>
            <a:ext cx="1308924" cy="6689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Exporter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CD4DD4B-8F21-49B2-93C1-CC728488014B}"/>
              </a:ext>
            </a:extLst>
          </p:cNvPr>
          <p:cNvSpPr/>
          <p:nvPr/>
        </p:nvSpPr>
        <p:spPr>
          <a:xfrm>
            <a:off x="8126451" y="4706948"/>
            <a:ext cx="1308924" cy="6689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D41F347-B85F-450E-8B89-693354D439E0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>
            <a:off x="8780914" y="4170471"/>
            <a:ext cx="0" cy="5364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67AD1F8-F845-4CE2-801C-1EDABF1144EF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8780914" y="4170471"/>
            <a:ext cx="1558690" cy="5364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Teacher with solid fill">
            <a:extLst>
              <a:ext uri="{FF2B5EF4-FFF2-40B4-BE49-F238E27FC236}">
                <a16:creationId xmlns:a16="http://schemas.microsoft.com/office/drawing/2014/main" id="{ACCC644D-7395-418E-AC90-E30099A87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61947" y="5805602"/>
            <a:ext cx="1237930" cy="123793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F53A11-AEFE-4302-8675-D5737F4B7378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8780913" y="5375858"/>
            <a:ext cx="1" cy="42974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6D8C118-4307-4FE1-BCD3-0B12E7CE6818}"/>
              </a:ext>
            </a:extLst>
          </p:cNvPr>
          <p:cNvSpPr txBox="1"/>
          <p:nvPr/>
        </p:nvSpPr>
        <p:spPr>
          <a:xfrm>
            <a:off x="8517801" y="1368488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Back End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B34F02D-FB53-4E2A-BD18-5A35F1D1A928}"/>
              </a:ext>
            </a:extLst>
          </p:cNvPr>
          <p:cNvSpPr/>
          <p:nvPr/>
        </p:nvSpPr>
        <p:spPr>
          <a:xfrm>
            <a:off x="6567761" y="3501561"/>
            <a:ext cx="1308924" cy="6689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Annotater</a:t>
            </a:r>
            <a:endParaRPr lang="en-US" sz="1400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0BD878-4AB2-4ED4-A417-21BBC52D63E8}"/>
              </a:ext>
            </a:extLst>
          </p:cNvPr>
          <p:cNvCxnSpPr>
            <a:cxnSpLocks/>
            <a:stCxn id="107" idx="0"/>
            <a:endCxn id="113" idx="2"/>
          </p:cNvCxnSpPr>
          <p:nvPr/>
        </p:nvCxnSpPr>
        <p:spPr>
          <a:xfrm flipH="1" flipV="1">
            <a:off x="7222224" y="4170471"/>
            <a:ext cx="1558690" cy="5364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8D001CF-2D7C-4181-9510-86F8CB85CF10}"/>
              </a:ext>
            </a:extLst>
          </p:cNvPr>
          <p:cNvCxnSpPr>
            <a:cxnSpLocks/>
            <a:stCxn id="113" idx="3"/>
            <a:endCxn id="105" idx="1"/>
          </p:cNvCxnSpPr>
          <p:nvPr/>
        </p:nvCxnSpPr>
        <p:spPr>
          <a:xfrm>
            <a:off x="7876685" y="3836016"/>
            <a:ext cx="249766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EAAFA06-5B6C-45E6-9BAA-2D717C11EB78}"/>
              </a:ext>
            </a:extLst>
          </p:cNvPr>
          <p:cNvSpPr txBox="1"/>
          <p:nvPr/>
        </p:nvSpPr>
        <p:spPr>
          <a:xfrm>
            <a:off x="6526183" y="4407493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HTTP Requests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D7D3D7B-FAAF-4CC1-A733-CD1A9E8DD869}"/>
              </a:ext>
            </a:extLst>
          </p:cNvPr>
          <p:cNvSpPr txBox="1"/>
          <p:nvPr/>
        </p:nvSpPr>
        <p:spPr>
          <a:xfrm>
            <a:off x="9560967" y="480670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96F1F2D-4E37-4BF3-9476-88666F3F9041}"/>
              </a:ext>
            </a:extLst>
          </p:cNvPr>
          <p:cNvSpPr txBox="1"/>
          <p:nvPr/>
        </p:nvSpPr>
        <p:spPr>
          <a:xfrm>
            <a:off x="2031255" y="5964863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Subject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E4A3102-C014-4933-825C-B20D93CC0413}"/>
              </a:ext>
            </a:extLst>
          </p:cNvPr>
          <p:cNvSpPr txBox="1"/>
          <p:nvPr/>
        </p:nvSpPr>
        <p:spPr>
          <a:xfrm>
            <a:off x="9386321" y="6012091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Analyst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988AB-7A89-F3F4-C1A8-D02759C795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5603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1178E-9E97-40A1-BCEE-1E84A5B9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to Petri Nets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C4CE1-B5C1-4303-90FB-32A7913A6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Petri nets can be generated from annotations</a:t>
            </a:r>
          </a:p>
          <a:p>
            <a:r>
              <a:rPr lang="en-US" dirty="0"/>
              <a:t>Requires inference and assumptions regarding annotation relationship meaning</a:t>
            </a:r>
          </a:p>
          <a:p>
            <a:pPr lvl="1"/>
            <a:r>
              <a:rPr lang="en-US" sz="2400" dirty="0"/>
              <a:t>These are not always accurate and are meant to capture the majority of cases</a:t>
            </a:r>
          </a:p>
          <a:p>
            <a:pPr lvl="1"/>
            <a:r>
              <a:rPr lang="en-US" sz="2400" dirty="0"/>
              <a:t>Where assumptions are wrong, the model can be manually corrected</a:t>
            </a:r>
          </a:p>
          <a:p>
            <a:r>
              <a:rPr lang="en-US" dirty="0"/>
              <a:t>After calculating relationships, applying these rules generates a Petri 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6C2A6-6323-FF0C-ACBA-ACAFFA8204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6217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72DB-54A9-46A2-949D-97F134FE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Relationships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147DBC-BC29-4ED8-AD75-556E05D25FC8}"/>
              </a:ext>
            </a:extLst>
          </p:cNvPr>
          <p:cNvGrpSpPr/>
          <p:nvPr/>
        </p:nvGrpSpPr>
        <p:grpSpPr>
          <a:xfrm>
            <a:off x="1658636" y="2048760"/>
            <a:ext cx="8874728" cy="4471849"/>
            <a:chOff x="1658636" y="2048760"/>
            <a:chExt cx="8874728" cy="44718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6833BB-5D4D-4E12-9755-FBC5B44815E5}"/>
                </a:ext>
              </a:extLst>
            </p:cNvPr>
            <p:cNvGrpSpPr/>
            <p:nvPr/>
          </p:nvGrpSpPr>
          <p:grpSpPr>
            <a:xfrm>
              <a:off x="2180338" y="4791414"/>
              <a:ext cx="7831324" cy="1729195"/>
              <a:chOff x="2463468" y="3860214"/>
              <a:chExt cx="7831324" cy="172919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600E6CA-66F7-4711-88C6-80A67A142FF8}"/>
                  </a:ext>
                </a:extLst>
              </p:cNvPr>
              <p:cNvGrpSpPr/>
              <p:nvPr/>
            </p:nvGrpSpPr>
            <p:grpSpPr>
              <a:xfrm>
                <a:off x="2463468" y="3860214"/>
                <a:ext cx="3595125" cy="1729195"/>
                <a:chOff x="4282345" y="2623931"/>
                <a:chExt cx="3595125" cy="1729195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C78BB9D-7D25-45C4-A1E3-239D51848693}"/>
                    </a:ext>
                  </a:extLst>
                </p:cNvPr>
                <p:cNvSpPr/>
                <p:nvPr/>
              </p:nvSpPr>
              <p:spPr>
                <a:xfrm>
                  <a:off x="4877274" y="2623931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A817AAE-BF1A-47CD-8994-C0BCC65B55D9}"/>
                    </a:ext>
                  </a:extLst>
                </p:cNvPr>
                <p:cNvSpPr/>
                <p:nvPr/>
              </p:nvSpPr>
              <p:spPr>
                <a:xfrm>
                  <a:off x="6762868" y="2745329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Connector: Curved 6">
                  <a:extLst>
                    <a:ext uri="{FF2B5EF4-FFF2-40B4-BE49-F238E27FC236}">
                      <a16:creationId xmlns:a16="http://schemas.microsoft.com/office/drawing/2014/main" id="{2200EEA5-262B-4BCC-9D08-A66CA0266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53338" y="3176971"/>
                  <a:ext cx="1709530" cy="1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DF022A6-FE54-4A2D-A0B2-C33859B1D9EA}"/>
                    </a:ext>
                  </a:extLst>
                </p:cNvPr>
                <p:cNvSpPr txBox="1"/>
                <p:nvPr/>
              </p:nvSpPr>
              <p:spPr>
                <a:xfrm>
                  <a:off x="4282345" y="3768351"/>
                  <a:ext cx="13659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Task 2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447E315-FE69-4BBC-8386-94B827695C1C}"/>
                    </a:ext>
                  </a:extLst>
                </p:cNvPr>
                <p:cNvSpPr txBox="1"/>
                <p:nvPr/>
              </p:nvSpPr>
              <p:spPr>
                <a:xfrm>
                  <a:off x="6511549" y="3768351"/>
                  <a:ext cx="13659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[2]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DC24C25-F918-47FF-A994-E018304013CF}"/>
                  </a:ext>
                </a:extLst>
              </p:cNvPr>
              <p:cNvGrpSpPr/>
              <p:nvPr/>
            </p:nvGrpSpPr>
            <p:grpSpPr>
              <a:xfrm>
                <a:off x="6699667" y="3860214"/>
                <a:ext cx="3595125" cy="1729195"/>
                <a:chOff x="8472398" y="2623931"/>
                <a:chExt cx="3595125" cy="1729195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DD18DB-F94F-4EC6-9CD4-77C703C657CA}"/>
                    </a:ext>
                  </a:extLst>
                </p:cNvPr>
                <p:cNvSpPr/>
                <p:nvPr/>
              </p:nvSpPr>
              <p:spPr>
                <a:xfrm>
                  <a:off x="9067327" y="2623931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BE23F7E1-18ED-4EA5-8D87-B452D5F5743B}"/>
                    </a:ext>
                  </a:extLst>
                </p:cNvPr>
                <p:cNvSpPr/>
                <p:nvPr/>
              </p:nvSpPr>
              <p:spPr>
                <a:xfrm>
                  <a:off x="10952921" y="2745329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Connector: Curved 12">
                  <a:extLst>
                    <a:ext uri="{FF2B5EF4-FFF2-40B4-BE49-F238E27FC236}">
                      <a16:creationId xmlns:a16="http://schemas.microsoft.com/office/drawing/2014/main" id="{52310436-E68D-452F-8AA6-94BAD6D11F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391" y="3176971"/>
                  <a:ext cx="1709530" cy="1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CC6BBC-077E-4758-8A64-591FE63F3759}"/>
                    </a:ext>
                  </a:extLst>
                </p:cNvPr>
                <p:cNvSpPr txBox="1"/>
                <p:nvPr/>
              </p:nvSpPr>
              <p:spPr>
                <a:xfrm>
                  <a:off x="8472398" y="3768351"/>
                  <a:ext cx="13659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Task 1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DF3297B-BB0D-413C-B5BE-E55789362F29}"/>
                    </a:ext>
                  </a:extLst>
                </p:cNvPr>
                <p:cNvSpPr txBox="1"/>
                <p:nvPr/>
              </p:nvSpPr>
              <p:spPr>
                <a:xfrm>
                  <a:off x="10701602" y="3768351"/>
                  <a:ext cx="13659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[2,1]</a:t>
                  </a:r>
                </a:p>
              </p:txBody>
            </p:sp>
          </p:grp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C4A09F8-7AFB-4A7A-B10D-0609623CCBBE}"/>
                  </a:ext>
                </a:extLst>
              </p:cNvPr>
              <p:cNvCxnSpPr>
                <a:cxnSpLocks/>
                <a:stCxn id="6" idx="6"/>
                <a:endCxn id="11" idx="1"/>
              </p:cNvCxnSpPr>
              <p:nvPr/>
            </p:nvCxnSpPr>
            <p:spPr>
              <a:xfrm>
                <a:off x="5807276" y="4413255"/>
                <a:ext cx="148732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CDA782-FA2C-47A2-BA02-7593B26534E3}"/>
                </a:ext>
              </a:extLst>
            </p:cNvPr>
            <p:cNvGrpSpPr/>
            <p:nvPr/>
          </p:nvGrpSpPr>
          <p:grpSpPr>
            <a:xfrm>
              <a:off x="1658636" y="2048760"/>
              <a:ext cx="8874728" cy="2143884"/>
              <a:chOff x="1658636" y="2377326"/>
              <a:chExt cx="8874728" cy="214388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C42DDEF-AB87-4CAB-9F9B-CE65741727CB}"/>
                  </a:ext>
                </a:extLst>
              </p:cNvPr>
              <p:cNvGrpSpPr/>
              <p:nvPr/>
            </p:nvGrpSpPr>
            <p:grpSpPr>
              <a:xfrm>
                <a:off x="1658636" y="2377326"/>
                <a:ext cx="8874728" cy="936840"/>
                <a:chOff x="1952517" y="1985441"/>
                <a:chExt cx="8874728" cy="93684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4525569-1881-47B6-9E45-1AA2004AB9F0}"/>
                    </a:ext>
                  </a:extLst>
                </p:cNvPr>
                <p:cNvSpPr/>
                <p:nvPr/>
              </p:nvSpPr>
              <p:spPr>
                <a:xfrm>
                  <a:off x="1952517" y="1985441"/>
                  <a:ext cx="8874728" cy="93684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35B25AE-A80D-4BAA-8E12-14FF70C7FA35}"/>
                    </a:ext>
                  </a:extLst>
                </p:cNvPr>
                <p:cNvSpPr txBox="1"/>
                <p:nvPr/>
              </p:nvSpPr>
              <p:spPr>
                <a:xfrm>
                  <a:off x="1952517" y="2130696"/>
                  <a:ext cx="88747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Task 1: Parent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D4ABCD3-0FEA-40CE-8847-34B15C7AE07F}"/>
                  </a:ext>
                </a:extLst>
              </p:cNvPr>
              <p:cNvGrpSpPr/>
              <p:nvPr/>
            </p:nvGrpSpPr>
            <p:grpSpPr>
              <a:xfrm>
                <a:off x="3987848" y="3584370"/>
                <a:ext cx="4216303" cy="936840"/>
                <a:chOff x="4344820" y="3192485"/>
                <a:chExt cx="4216303" cy="936840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45BD63A-A1CD-431E-8084-0C9D9296D367}"/>
                    </a:ext>
                  </a:extLst>
                </p:cNvPr>
                <p:cNvSpPr/>
                <p:nvPr/>
              </p:nvSpPr>
              <p:spPr>
                <a:xfrm>
                  <a:off x="4344820" y="3192485"/>
                  <a:ext cx="4216303" cy="93684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3B4E04-1F6C-4409-A343-F516CC00E2B9}"/>
                    </a:ext>
                  </a:extLst>
                </p:cNvPr>
                <p:cNvSpPr txBox="1"/>
                <p:nvPr/>
              </p:nvSpPr>
              <p:spPr>
                <a:xfrm>
                  <a:off x="4344820" y="3337740"/>
                  <a:ext cx="421630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Task 2: Child</a:t>
                  </a:r>
                </a:p>
              </p:txBody>
            </p:sp>
          </p:grpSp>
          <p:cxnSp>
            <p:nvCxnSpPr>
              <p:cNvPr id="24" name="Connector: Curved 23">
                <a:extLst>
                  <a:ext uri="{FF2B5EF4-FFF2-40B4-BE49-F238E27FC236}">
                    <a16:creationId xmlns:a16="http://schemas.microsoft.com/office/drawing/2014/main" id="{9549BBD9-228A-4266-AE92-869EA5BD0AC3}"/>
                  </a:ext>
                </a:extLst>
              </p:cNvPr>
              <p:cNvCxnSpPr>
                <a:cxnSpLocks/>
                <a:stCxn id="22" idx="3"/>
                <a:endCxn id="20" idx="3"/>
              </p:cNvCxnSpPr>
              <p:nvPr/>
            </p:nvCxnSpPr>
            <p:spPr>
              <a:xfrm flipV="1">
                <a:off x="8204151" y="2845747"/>
                <a:ext cx="2329213" cy="1207043"/>
              </a:xfrm>
              <a:prstGeom prst="curvedConnector3">
                <a:avLst>
                  <a:gd name="adj1" fmla="val 109814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Curved 24">
                <a:extLst>
                  <a:ext uri="{FF2B5EF4-FFF2-40B4-BE49-F238E27FC236}">
                    <a16:creationId xmlns:a16="http://schemas.microsoft.com/office/drawing/2014/main" id="{C82E684A-8BAC-4399-B196-65EEFC6852FA}"/>
                  </a:ext>
                </a:extLst>
              </p:cNvPr>
              <p:cNvCxnSpPr>
                <a:cxnSpLocks/>
                <a:stCxn id="20" idx="1"/>
                <a:endCxn id="23" idx="1"/>
              </p:cNvCxnSpPr>
              <p:nvPr/>
            </p:nvCxnSpPr>
            <p:spPr>
              <a:xfrm rot="10800000" flipH="1" flipV="1">
                <a:off x="1658636" y="2845747"/>
                <a:ext cx="2329212" cy="1207044"/>
              </a:xfrm>
              <a:prstGeom prst="curvedConnector3">
                <a:avLst>
                  <a:gd name="adj1" fmla="val -9814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E405E-24BD-2A96-0031-BEE600D626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320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88990-5E45-4E20-821C-20F90C42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Evaluating</a:t>
            </a:r>
            <a:r>
              <a:rPr lang="en-US" sz="5400" dirty="0"/>
              <a:t> Protections and Attacks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0925D4-ECE8-3FEC-4360-56975120A4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0437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72DB-54A9-46A2-949D-97F134FE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Relationships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4EBEEB-17D4-4864-A17E-3262ED65438B}"/>
              </a:ext>
            </a:extLst>
          </p:cNvPr>
          <p:cNvGrpSpPr/>
          <p:nvPr/>
        </p:nvGrpSpPr>
        <p:grpSpPr>
          <a:xfrm>
            <a:off x="62239" y="1898861"/>
            <a:ext cx="12067523" cy="4196245"/>
            <a:chOff x="124477" y="2377326"/>
            <a:chExt cx="12067523" cy="41962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8F50D3-D06E-4159-84CC-072046B02450}"/>
                </a:ext>
              </a:extLst>
            </p:cNvPr>
            <p:cNvGrpSpPr/>
            <p:nvPr/>
          </p:nvGrpSpPr>
          <p:grpSpPr>
            <a:xfrm>
              <a:off x="1714524" y="2377326"/>
              <a:ext cx="8887428" cy="2143884"/>
              <a:chOff x="1658636" y="2377326"/>
              <a:chExt cx="8887428" cy="214388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8B52684-36D6-431B-BB16-74AB61F86E45}"/>
                  </a:ext>
                </a:extLst>
              </p:cNvPr>
              <p:cNvGrpSpPr/>
              <p:nvPr/>
            </p:nvGrpSpPr>
            <p:grpSpPr>
              <a:xfrm>
                <a:off x="1658636" y="2377326"/>
                <a:ext cx="8874728" cy="936840"/>
                <a:chOff x="1952517" y="1985441"/>
                <a:chExt cx="8874728" cy="9368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1EB5331-29D4-475B-9D09-A61E03CC2017}"/>
                    </a:ext>
                  </a:extLst>
                </p:cNvPr>
                <p:cNvSpPr/>
                <p:nvPr/>
              </p:nvSpPr>
              <p:spPr>
                <a:xfrm>
                  <a:off x="1952517" y="1985441"/>
                  <a:ext cx="8874728" cy="93684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3B3FB5-125A-4B17-81C1-F8FDB2637440}"/>
                    </a:ext>
                  </a:extLst>
                </p:cNvPr>
                <p:cNvSpPr txBox="1"/>
                <p:nvPr/>
              </p:nvSpPr>
              <p:spPr>
                <a:xfrm>
                  <a:off x="1952517" y="2130696"/>
                  <a:ext cx="88747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Task 1: Parent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248E9D9-A521-44B0-8FD5-49540AD81B41}"/>
                  </a:ext>
                </a:extLst>
              </p:cNvPr>
              <p:cNvGrpSpPr/>
              <p:nvPr/>
            </p:nvGrpSpPr>
            <p:grpSpPr>
              <a:xfrm>
                <a:off x="1658636" y="3584370"/>
                <a:ext cx="4216303" cy="936840"/>
                <a:chOff x="4344820" y="3192485"/>
                <a:chExt cx="4216303" cy="93684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0A21037-10B6-4DCB-A549-C5FAEFAA6BD8}"/>
                    </a:ext>
                  </a:extLst>
                </p:cNvPr>
                <p:cNvSpPr/>
                <p:nvPr/>
              </p:nvSpPr>
              <p:spPr>
                <a:xfrm>
                  <a:off x="4344820" y="3192485"/>
                  <a:ext cx="4216303" cy="93684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E412844-F3B0-43DB-9FE4-E0C0317FEA45}"/>
                    </a:ext>
                  </a:extLst>
                </p:cNvPr>
                <p:cNvSpPr txBox="1"/>
                <p:nvPr/>
              </p:nvSpPr>
              <p:spPr>
                <a:xfrm>
                  <a:off x="4344820" y="3337740"/>
                  <a:ext cx="421630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Task 2: Child</a:t>
                  </a: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F9A97C-8AE6-4AFA-AE6C-515B8BEC5997}"/>
                  </a:ext>
                </a:extLst>
              </p:cNvPr>
              <p:cNvSpPr/>
              <p:nvPr/>
            </p:nvSpPr>
            <p:spPr>
              <a:xfrm>
                <a:off x="6317061" y="3584370"/>
                <a:ext cx="4216303" cy="9368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F0F18D-F847-4920-A600-BA4A0EF5E34F}"/>
                  </a:ext>
                </a:extLst>
              </p:cNvPr>
              <p:cNvSpPr txBox="1"/>
              <p:nvPr/>
            </p:nvSpPr>
            <p:spPr>
              <a:xfrm>
                <a:off x="6317061" y="3729625"/>
                <a:ext cx="42163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Task 3: Child</a:t>
                </a:r>
              </a:p>
            </p:txBody>
          </p:sp>
          <p:cxnSp>
            <p:nvCxnSpPr>
              <p:cNvPr id="36" name="Connector: Curved 35">
                <a:extLst>
                  <a:ext uri="{FF2B5EF4-FFF2-40B4-BE49-F238E27FC236}">
                    <a16:creationId xmlns:a16="http://schemas.microsoft.com/office/drawing/2014/main" id="{D9BF723D-95D5-478C-87AA-633C1046C6C4}"/>
                  </a:ext>
                </a:extLst>
              </p:cNvPr>
              <p:cNvCxnSpPr>
                <a:cxnSpLocks/>
                <a:stCxn id="33" idx="3"/>
                <a:endCxn id="35" idx="1"/>
              </p:cNvCxnSpPr>
              <p:nvPr/>
            </p:nvCxnSpPr>
            <p:spPr>
              <a:xfrm>
                <a:off x="5874939" y="4052791"/>
                <a:ext cx="442122" cy="12700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or: Curved 36">
                <a:extLst>
                  <a:ext uri="{FF2B5EF4-FFF2-40B4-BE49-F238E27FC236}">
                    <a16:creationId xmlns:a16="http://schemas.microsoft.com/office/drawing/2014/main" id="{913FEA19-772A-41CC-A218-1C3425BA33F5}"/>
                  </a:ext>
                </a:extLst>
              </p:cNvPr>
              <p:cNvCxnSpPr>
                <a:cxnSpLocks/>
                <a:stCxn id="35" idx="3"/>
                <a:endCxn id="30" idx="3"/>
              </p:cNvCxnSpPr>
              <p:nvPr/>
            </p:nvCxnSpPr>
            <p:spPr>
              <a:xfrm flipV="1">
                <a:off x="10533364" y="2845747"/>
                <a:ext cx="12700" cy="1207044"/>
              </a:xfrm>
              <a:prstGeom prst="curvedConnector3">
                <a:avLst>
                  <a:gd name="adj1" fmla="val 1800000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05708557-8320-4CC8-A60D-FCAF34093D82}"/>
                  </a:ext>
                </a:extLst>
              </p:cNvPr>
              <p:cNvCxnSpPr>
                <a:cxnSpLocks/>
                <a:stCxn id="30" idx="1"/>
                <a:endCxn id="33" idx="1"/>
              </p:cNvCxnSpPr>
              <p:nvPr/>
            </p:nvCxnSpPr>
            <p:spPr>
              <a:xfrm rot="10800000" flipV="1">
                <a:off x="1658636" y="2845747"/>
                <a:ext cx="12700" cy="1207044"/>
              </a:xfrm>
              <a:prstGeom prst="curvedConnector3">
                <a:avLst>
                  <a:gd name="adj1" fmla="val 1800000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5936667-161B-49BA-84B7-9B7E7C2DD6C7}"/>
                </a:ext>
              </a:extLst>
            </p:cNvPr>
            <p:cNvGrpSpPr/>
            <p:nvPr/>
          </p:nvGrpSpPr>
          <p:grpSpPr>
            <a:xfrm>
              <a:off x="124477" y="4844376"/>
              <a:ext cx="12067523" cy="1729195"/>
              <a:chOff x="45436" y="2669367"/>
              <a:chExt cx="12067523" cy="172919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CBFC876-B7FA-4150-A2EF-6FB6342CC6C7}"/>
                  </a:ext>
                </a:extLst>
              </p:cNvPr>
              <p:cNvGrpSpPr/>
              <p:nvPr/>
            </p:nvGrpSpPr>
            <p:grpSpPr>
              <a:xfrm>
                <a:off x="45436" y="2669367"/>
                <a:ext cx="3595125" cy="1729195"/>
                <a:chOff x="0" y="2623931"/>
                <a:chExt cx="3595125" cy="1729195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7800DD7-E13D-4D79-B0FE-5BEB7C7DA634}"/>
                    </a:ext>
                  </a:extLst>
                </p:cNvPr>
                <p:cNvSpPr/>
                <p:nvPr/>
              </p:nvSpPr>
              <p:spPr>
                <a:xfrm>
                  <a:off x="594929" y="2623931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4B82E29-5950-4DA6-BB75-E06C74A4700D}"/>
                    </a:ext>
                  </a:extLst>
                </p:cNvPr>
                <p:cNvSpPr/>
                <p:nvPr/>
              </p:nvSpPr>
              <p:spPr>
                <a:xfrm>
                  <a:off x="2480523" y="2745329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2" name="Connector: Curved 41">
                  <a:extLst>
                    <a:ext uri="{FF2B5EF4-FFF2-40B4-BE49-F238E27FC236}">
                      <a16:creationId xmlns:a16="http://schemas.microsoft.com/office/drawing/2014/main" id="{A5741AD7-1F3C-4AC5-B776-18CA8873DD1A}"/>
                    </a:ext>
                  </a:extLst>
                </p:cNvPr>
                <p:cNvCxnSpPr>
                  <a:cxnSpLocks/>
                  <a:stCxn id="40" idx="3"/>
                  <a:endCxn id="41" idx="2"/>
                </p:cNvCxnSpPr>
                <p:nvPr/>
              </p:nvCxnSpPr>
              <p:spPr>
                <a:xfrm flipV="1">
                  <a:off x="770993" y="3176972"/>
                  <a:ext cx="1709530" cy="1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5573D64-CC73-44C4-A24B-B6CB1FE0FD6D}"/>
                    </a:ext>
                  </a:extLst>
                </p:cNvPr>
                <p:cNvSpPr txBox="1"/>
                <p:nvPr/>
              </p:nvSpPr>
              <p:spPr>
                <a:xfrm>
                  <a:off x="0" y="3768351"/>
                  <a:ext cx="13659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Task 2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03C37D3-2E44-4EE7-89E3-16E27A2C304B}"/>
                    </a:ext>
                  </a:extLst>
                </p:cNvPr>
                <p:cNvSpPr txBox="1"/>
                <p:nvPr/>
              </p:nvSpPr>
              <p:spPr>
                <a:xfrm>
                  <a:off x="2229204" y="3768351"/>
                  <a:ext cx="13659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[2]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C51775-C432-41E8-9707-7B1A6FD10900}"/>
                  </a:ext>
                </a:extLst>
              </p:cNvPr>
              <p:cNvGrpSpPr/>
              <p:nvPr/>
            </p:nvGrpSpPr>
            <p:grpSpPr>
              <a:xfrm>
                <a:off x="4281635" y="2669367"/>
                <a:ext cx="3595125" cy="1729195"/>
                <a:chOff x="4282345" y="2623931"/>
                <a:chExt cx="3595125" cy="172919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2A6B234-EA12-4D48-96F1-F4911B2CE89C}"/>
                    </a:ext>
                  </a:extLst>
                </p:cNvPr>
                <p:cNvSpPr/>
                <p:nvPr/>
              </p:nvSpPr>
              <p:spPr>
                <a:xfrm>
                  <a:off x="4877274" y="2623931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F2DC8EB-C448-4330-BAC2-643FFB42F202}"/>
                    </a:ext>
                  </a:extLst>
                </p:cNvPr>
                <p:cNvSpPr/>
                <p:nvPr/>
              </p:nvSpPr>
              <p:spPr>
                <a:xfrm>
                  <a:off x="6762868" y="2745329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Connector: Curved 47">
                  <a:extLst>
                    <a:ext uri="{FF2B5EF4-FFF2-40B4-BE49-F238E27FC236}">
                      <a16:creationId xmlns:a16="http://schemas.microsoft.com/office/drawing/2014/main" id="{A66F2C84-03F7-400C-8DA9-7290A246D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53338" y="3176971"/>
                  <a:ext cx="1709530" cy="1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6A90884-4129-41BB-BC2C-C796D39CAC20}"/>
                    </a:ext>
                  </a:extLst>
                </p:cNvPr>
                <p:cNvSpPr txBox="1"/>
                <p:nvPr/>
              </p:nvSpPr>
              <p:spPr>
                <a:xfrm>
                  <a:off x="4282345" y="3768351"/>
                  <a:ext cx="13659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Task 3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D1B17C5-7458-41FF-A840-CBA156A1B6C1}"/>
                    </a:ext>
                  </a:extLst>
                </p:cNvPr>
                <p:cNvSpPr txBox="1"/>
                <p:nvPr/>
              </p:nvSpPr>
              <p:spPr>
                <a:xfrm>
                  <a:off x="6511549" y="3768351"/>
                  <a:ext cx="13659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[2, 3]</a:t>
                  </a:r>
                </a:p>
              </p:txBody>
            </p:sp>
          </p:grpSp>
          <p:cxnSp>
            <p:nvCxnSpPr>
              <p:cNvPr id="51" name="Connector: Curved 50">
                <a:extLst>
                  <a:ext uri="{FF2B5EF4-FFF2-40B4-BE49-F238E27FC236}">
                    <a16:creationId xmlns:a16="http://schemas.microsoft.com/office/drawing/2014/main" id="{6B489067-D0F8-474F-B6C6-8404C1126F11}"/>
                  </a:ext>
                </a:extLst>
              </p:cNvPr>
              <p:cNvCxnSpPr>
                <a:cxnSpLocks/>
                <a:stCxn id="41" idx="6"/>
                <a:endCxn id="46" idx="1"/>
              </p:cNvCxnSpPr>
              <p:nvPr/>
            </p:nvCxnSpPr>
            <p:spPr>
              <a:xfrm>
                <a:off x="3389244" y="3222408"/>
                <a:ext cx="148732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8FD54D-D979-4A0A-9739-7FAE3660F1E9}"/>
                  </a:ext>
                </a:extLst>
              </p:cNvPr>
              <p:cNvGrpSpPr/>
              <p:nvPr/>
            </p:nvGrpSpPr>
            <p:grpSpPr>
              <a:xfrm>
                <a:off x="8517834" y="2669367"/>
                <a:ext cx="3595125" cy="1729195"/>
                <a:chOff x="8472398" y="2623931"/>
                <a:chExt cx="3595125" cy="1729195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FA7CBCD-0B24-4084-8117-D381E7AA1910}"/>
                    </a:ext>
                  </a:extLst>
                </p:cNvPr>
                <p:cNvSpPr/>
                <p:nvPr/>
              </p:nvSpPr>
              <p:spPr>
                <a:xfrm>
                  <a:off x="9067327" y="2623931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1213FCC-004B-49F2-88F7-05C9AB91D05D}"/>
                    </a:ext>
                  </a:extLst>
                </p:cNvPr>
                <p:cNvSpPr/>
                <p:nvPr/>
              </p:nvSpPr>
              <p:spPr>
                <a:xfrm>
                  <a:off x="10952921" y="2745329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Connector: Curved 54">
                  <a:extLst>
                    <a:ext uri="{FF2B5EF4-FFF2-40B4-BE49-F238E27FC236}">
                      <a16:creationId xmlns:a16="http://schemas.microsoft.com/office/drawing/2014/main" id="{F6E6EF11-A90B-4CB4-B13A-0E26AEEAE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391" y="3176971"/>
                  <a:ext cx="1709530" cy="1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5069734-F800-46D3-AB18-2D46856C4117}"/>
                    </a:ext>
                  </a:extLst>
                </p:cNvPr>
                <p:cNvSpPr txBox="1"/>
                <p:nvPr/>
              </p:nvSpPr>
              <p:spPr>
                <a:xfrm>
                  <a:off x="8472398" y="3768351"/>
                  <a:ext cx="13659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Task 1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952B8EC-490B-4858-9B63-749358B02586}"/>
                    </a:ext>
                  </a:extLst>
                </p:cNvPr>
                <p:cNvSpPr txBox="1"/>
                <p:nvPr/>
              </p:nvSpPr>
              <p:spPr>
                <a:xfrm>
                  <a:off x="10701602" y="3768351"/>
                  <a:ext cx="13659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[2, 3, 1]</a:t>
                  </a:r>
                </a:p>
              </p:txBody>
            </p:sp>
          </p:grpSp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10FA9F-1654-4D56-963E-4CE2982705BD}"/>
                  </a:ext>
                </a:extLst>
              </p:cNvPr>
              <p:cNvCxnSpPr>
                <a:cxnSpLocks/>
                <a:stCxn id="47" idx="6"/>
                <a:endCxn id="53" idx="1"/>
              </p:cNvCxnSpPr>
              <p:nvPr/>
            </p:nvCxnSpPr>
            <p:spPr>
              <a:xfrm>
                <a:off x="7625443" y="3222408"/>
                <a:ext cx="148732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584A4-CB78-4A5A-643C-F1632F7DC6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9571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72DB-54A9-46A2-949D-97F134FE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Multiple Predecessors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CAE6B1-35D2-47ED-BA3F-B6B0E21F778D}"/>
              </a:ext>
            </a:extLst>
          </p:cNvPr>
          <p:cNvGrpSpPr/>
          <p:nvPr/>
        </p:nvGrpSpPr>
        <p:grpSpPr>
          <a:xfrm>
            <a:off x="2048862" y="1453713"/>
            <a:ext cx="8094276" cy="5404287"/>
            <a:chOff x="1823059" y="1453713"/>
            <a:chExt cx="8094276" cy="54042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F519244-D33B-4BEE-90CE-A73467F921B2}"/>
                </a:ext>
              </a:extLst>
            </p:cNvPr>
            <p:cNvGrpSpPr/>
            <p:nvPr/>
          </p:nvGrpSpPr>
          <p:grpSpPr>
            <a:xfrm>
              <a:off x="2298375" y="1453713"/>
              <a:ext cx="7143645" cy="2736021"/>
              <a:chOff x="1658636" y="1471643"/>
              <a:chExt cx="8887428" cy="340389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188D442-DE81-4544-82C1-E27D97C4522A}"/>
                  </a:ext>
                </a:extLst>
              </p:cNvPr>
              <p:cNvGrpSpPr/>
              <p:nvPr/>
            </p:nvGrpSpPr>
            <p:grpSpPr>
              <a:xfrm>
                <a:off x="1658636" y="1471643"/>
                <a:ext cx="8874728" cy="936840"/>
                <a:chOff x="1952517" y="1985441"/>
                <a:chExt cx="8874728" cy="93684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E302360-D75C-49AB-AA26-4ABE00C02BD9}"/>
                    </a:ext>
                  </a:extLst>
                </p:cNvPr>
                <p:cNvSpPr/>
                <p:nvPr/>
              </p:nvSpPr>
              <p:spPr>
                <a:xfrm>
                  <a:off x="1952517" y="1985441"/>
                  <a:ext cx="8874728" cy="93684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A12F4B1-20E1-4F26-9AB6-4B0992975045}"/>
                    </a:ext>
                  </a:extLst>
                </p:cNvPr>
                <p:cNvSpPr txBox="1"/>
                <p:nvPr/>
              </p:nvSpPr>
              <p:spPr>
                <a:xfrm>
                  <a:off x="1952517" y="2051811"/>
                  <a:ext cx="8874728" cy="80410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3600" b="1" dirty="0"/>
                    <a:t>Task 1: Parent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FA433CB-A10A-4D94-BF2C-1B57DF0F6607}"/>
                  </a:ext>
                </a:extLst>
              </p:cNvPr>
              <p:cNvGrpSpPr/>
              <p:nvPr/>
            </p:nvGrpSpPr>
            <p:grpSpPr>
              <a:xfrm>
                <a:off x="1658636" y="2678687"/>
                <a:ext cx="4216303" cy="936840"/>
                <a:chOff x="4344820" y="3192485"/>
                <a:chExt cx="4216303" cy="93684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CF0CBC0-3374-480E-9CBE-AF312832F472}"/>
                    </a:ext>
                  </a:extLst>
                </p:cNvPr>
                <p:cNvSpPr/>
                <p:nvPr/>
              </p:nvSpPr>
              <p:spPr>
                <a:xfrm>
                  <a:off x="4344820" y="3192485"/>
                  <a:ext cx="4216303" cy="93684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1AC1E5C-505A-4F4F-90E7-7E40937AB14B}"/>
                    </a:ext>
                  </a:extLst>
                </p:cNvPr>
                <p:cNvSpPr txBox="1"/>
                <p:nvPr/>
              </p:nvSpPr>
              <p:spPr>
                <a:xfrm>
                  <a:off x="4344820" y="3258855"/>
                  <a:ext cx="4216303" cy="80410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3600" b="1" dirty="0"/>
                    <a:t>Task 2: Child</a:t>
                  </a:r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9D08D6-A391-4FEB-9FFC-003A47060124}"/>
                  </a:ext>
                </a:extLst>
              </p:cNvPr>
              <p:cNvSpPr/>
              <p:nvPr/>
            </p:nvSpPr>
            <p:spPr>
              <a:xfrm>
                <a:off x="6317061" y="2678687"/>
                <a:ext cx="4216303" cy="9368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DA6671-AF37-473A-AAF1-B59EB655990F}"/>
                  </a:ext>
                </a:extLst>
              </p:cNvPr>
              <p:cNvSpPr txBox="1"/>
              <p:nvPr/>
            </p:nvSpPr>
            <p:spPr>
              <a:xfrm>
                <a:off x="6317062" y="2745057"/>
                <a:ext cx="4216303" cy="8041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600" b="1" dirty="0"/>
                  <a:t>Task 3: Child</a:t>
                </a:r>
              </a:p>
            </p:txBody>
          </p:sp>
          <p:cxnSp>
            <p:nvCxnSpPr>
              <p:cNvPr id="53" name="Connector: Curved 52">
                <a:extLst>
                  <a:ext uri="{FF2B5EF4-FFF2-40B4-BE49-F238E27FC236}">
                    <a16:creationId xmlns:a16="http://schemas.microsoft.com/office/drawing/2014/main" id="{C08DE499-A0CF-4A9A-862A-95329D01A912}"/>
                  </a:ext>
                </a:extLst>
              </p:cNvPr>
              <p:cNvCxnSpPr>
                <a:cxnSpLocks/>
                <a:stCxn id="50" idx="3"/>
                <a:endCxn id="52" idx="1"/>
              </p:cNvCxnSpPr>
              <p:nvPr/>
            </p:nvCxnSpPr>
            <p:spPr>
              <a:xfrm flipV="1">
                <a:off x="5874939" y="3147108"/>
                <a:ext cx="442123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or: Curved 53">
                <a:extLst>
                  <a:ext uri="{FF2B5EF4-FFF2-40B4-BE49-F238E27FC236}">
                    <a16:creationId xmlns:a16="http://schemas.microsoft.com/office/drawing/2014/main" id="{81104F61-2647-45C1-BAA7-F98DF54EFBA7}"/>
                  </a:ext>
                </a:extLst>
              </p:cNvPr>
              <p:cNvCxnSpPr>
                <a:cxnSpLocks/>
                <a:stCxn id="52" idx="3"/>
                <a:endCxn id="47" idx="3"/>
              </p:cNvCxnSpPr>
              <p:nvPr/>
            </p:nvCxnSpPr>
            <p:spPr>
              <a:xfrm flipV="1">
                <a:off x="10533364" y="1940065"/>
                <a:ext cx="12700" cy="1207043"/>
              </a:xfrm>
              <a:prstGeom prst="curvedConnector3">
                <a:avLst>
                  <a:gd name="adj1" fmla="val 1800000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DCBE1B-902E-4DFF-BC92-7A38AA3818B2}"/>
                  </a:ext>
                </a:extLst>
              </p:cNvPr>
              <p:cNvSpPr/>
              <p:nvPr/>
            </p:nvSpPr>
            <p:spPr>
              <a:xfrm>
                <a:off x="1879696" y="3938694"/>
                <a:ext cx="4216303" cy="9368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6269F8-FBA9-4D45-B61C-373F92933344}"/>
                  </a:ext>
                </a:extLst>
              </p:cNvPr>
              <p:cNvSpPr txBox="1"/>
              <p:nvPr/>
            </p:nvSpPr>
            <p:spPr>
              <a:xfrm>
                <a:off x="1879696" y="4005064"/>
                <a:ext cx="4216303" cy="8041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600" b="1" dirty="0"/>
                  <a:t>Task 4: Child</a:t>
                </a:r>
              </a:p>
            </p:txBody>
          </p:sp>
          <p:cxnSp>
            <p:nvCxnSpPr>
              <p:cNvPr id="57" name="Connector: Curved 56">
                <a:extLst>
                  <a:ext uri="{FF2B5EF4-FFF2-40B4-BE49-F238E27FC236}">
                    <a16:creationId xmlns:a16="http://schemas.microsoft.com/office/drawing/2014/main" id="{3134D028-A953-4D2F-B90F-3E7BF1DD678E}"/>
                  </a:ext>
                </a:extLst>
              </p:cNvPr>
              <p:cNvCxnSpPr>
                <a:cxnSpLocks/>
                <a:stCxn id="55" idx="3"/>
                <a:endCxn id="52" idx="1"/>
              </p:cNvCxnSpPr>
              <p:nvPr/>
            </p:nvCxnSpPr>
            <p:spPr>
              <a:xfrm flipV="1">
                <a:off x="6095998" y="3147108"/>
                <a:ext cx="221063" cy="1260006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C3C10366-AB52-4F72-8106-58CC5FE26066}"/>
                  </a:ext>
                </a:extLst>
              </p:cNvPr>
              <p:cNvCxnSpPr>
                <a:cxnSpLocks/>
                <a:stCxn id="46" idx="1"/>
                <a:endCxn id="50" idx="1"/>
              </p:cNvCxnSpPr>
              <p:nvPr/>
            </p:nvCxnSpPr>
            <p:spPr>
              <a:xfrm rot="10800000" flipV="1">
                <a:off x="1658636" y="1940064"/>
                <a:ext cx="12700" cy="1207046"/>
              </a:xfrm>
              <a:prstGeom prst="curvedConnector3">
                <a:avLst>
                  <a:gd name="adj1" fmla="val 1800000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Curved 58">
                <a:extLst>
                  <a:ext uri="{FF2B5EF4-FFF2-40B4-BE49-F238E27FC236}">
                    <a16:creationId xmlns:a16="http://schemas.microsoft.com/office/drawing/2014/main" id="{81AF5FB5-DB99-4076-A996-79B69A9E743F}"/>
                  </a:ext>
                </a:extLst>
              </p:cNvPr>
              <p:cNvCxnSpPr>
                <a:cxnSpLocks/>
                <a:stCxn id="47" idx="1"/>
                <a:endCxn id="56" idx="1"/>
              </p:cNvCxnSpPr>
              <p:nvPr/>
            </p:nvCxnSpPr>
            <p:spPr>
              <a:xfrm rot="10800000" flipH="1" flipV="1">
                <a:off x="1658636" y="1940065"/>
                <a:ext cx="221060" cy="2467051"/>
              </a:xfrm>
              <a:prstGeom prst="curvedConnector3">
                <a:avLst>
                  <a:gd name="adj1" fmla="val -128654"/>
                </a:avLst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C31E553-55EA-4F55-9B4B-A278B5FAF452}"/>
                </a:ext>
              </a:extLst>
            </p:cNvPr>
            <p:cNvGrpSpPr/>
            <p:nvPr/>
          </p:nvGrpSpPr>
          <p:grpSpPr>
            <a:xfrm>
              <a:off x="1823059" y="4441340"/>
              <a:ext cx="8094276" cy="2416660"/>
              <a:chOff x="45436" y="2669367"/>
              <a:chExt cx="12067523" cy="360292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541AC44-879B-45E2-9BA7-39FF35172439}"/>
                  </a:ext>
                </a:extLst>
              </p:cNvPr>
              <p:cNvGrpSpPr/>
              <p:nvPr/>
            </p:nvGrpSpPr>
            <p:grpSpPr>
              <a:xfrm>
                <a:off x="45436" y="2669367"/>
                <a:ext cx="3595125" cy="1713996"/>
                <a:chOff x="0" y="2623931"/>
                <a:chExt cx="3595125" cy="1713996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5DAE3F-1894-4221-BDED-5C117F6F2060}"/>
                    </a:ext>
                  </a:extLst>
                </p:cNvPr>
                <p:cNvSpPr/>
                <p:nvPr/>
              </p:nvSpPr>
              <p:spPr>
                <a:xfrm>
                  <a:off x="594929" y="2623931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DEF9F95-AA51-4583-A03B-C881373176D4}"/>
                    </a:ext>
                  </a:extLst>
                </p:cNvPr>
                <p:cNvSpPr/>
                <p:nvPr/>
              </p:nvSpPr>
              <p:spPr>
                <a:xfrm>
                  <a:off x="2480523" y="2745329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64" name="Connector: Curved 63">
                  <a:extLst>
                    <a:ext uri="{FF2B5EF4-FFF2-40B4-BE49-F238E27FC236}">
                      <a16:creationId xmlns:a16="http://schemas.microsoft.com/office/drawing/2014/main" id="{2857B88F-221E-43EF-86B3-F8A68A27CAA2}"/>
                    </a:ext>
                  </a:extLst>
                </p:cNvPr>
                <p:cNvCxnSpPr>
                  <a:cxnSpLocks/>
                  <a:stCxn id="62" idx="3"/>
                  <a:endCxn id="63" idx="2"/>
                </p:cNvCxnSpPr>
                <p:nvPr/>
              </p:nvCxnSpPr>
              <p:spPr>
                <a:xfrm flipV="1">
                  <a:off x="770993" y="3176972"/>
                  <a:ext cx="1709530" cy="1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B8FE227-0C9A-4282-831E-472939A7804D}"/>
                    </a:ext>
                  </a:extLst>
                </p:cNvPr>
                <p:cNvSpPr txBox="1"/>
                <p:nvPr/>
              </p:nvSpPr>
              <p:spPr>
                <a:xfrm>
                  <a:off x="0" y="3768350"/>
                  <a:ext cx="1365921" cy="569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Task 2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5C00322-1215-44F6-82BD-83AEBA90D7A8}"/>
                    </a:ext>
                  </a:extLst>
                </p:cNvPr>
                <p:cNvSpPr txBox="1"/>
                <p:nvPr/>
              </p:nvSpPr>
              <p:spPr>
                <a:xfrm>
                  <a:off x="2229204" y="3768350"/>
                  <a:ext cx="1365921" cy="452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[2]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9055DB-7AE0-4920-8F08-E5788A63F46A}"/>
                  </a:ext>
                </a:extLst>
              </p:cNvPr>
              <p:cNvGrpSpPr/>
              <p:nvPr/>
            </p:nvGrpSpPr>
            <p:grpSpPr>
              <a:xfrm>
                <a:off x="4281635" y="2669367"/>
                <a:ext cx="3595125" cy="1713996"/>
                <a:chOff x="4282345" y="2623931"/>
                <a:chExt cx="3595125" cy="1713996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E0A1ABD-939A-40E3-8FE5-141D1ED24F71}"/>
                    </a:ext>
                  </a:extLst>
                </p:cNvPr>
                <p:cNvSpPr/>
                <p:nvPr/>
              </p:nvSpPr>
              <p:spPr>
                <a:xfrm>
                  <a:off x="4877274" y="2623931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6C87317-4482-491F-9064-56322F87A510}"/>
                    </a:ext>
                  </a:extLst>
                </p:cNvPr>
                <p:cNvSpPr/>
                <p:nvPr/>
              </p:nvSpPr>
              <p:spPr>
                <a:xfrm>
                  <a:off x="6762868" y="2745329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0" name="Connector: Curved 69">
                  <a:extLst>
                    <a:ext uri="{FF2B5EF4-FFF2-40B4-BE49-F238E27FC236}">
                      <a16:creationId xmlns:a16="http://schemas.microsoft.com/office/drawing/2014/main" id="{420BC6FF-34DB-4B7D-B907-13CEDA3BF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53338" y="3176971"/>
                  <a:ext cx="1709530" cy="1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63E59A3-DC8F-432B-A142-596724B7756F}"/>
                    </a:ext>
                  </a:extLst>
                </p:cNvPr>
                <p:cNvSpPr txBox="1"/>
                <p:nvPr/>
              </p:nvSpPr>
              <p:spPr>
                <a:xfrm>
                  <a:off x="4282345" y="3768350"/>
                  <a:ext cx="1365921" cy="569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Task 3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22B918-EBF8-4B22-A6B8-4129DB288207}"/>
                    </a:ext>
                  </a:extLst>
                </p:cNvPr>
                <p:cNvSpPr txBox="1"/>
                <p:nvPr/>
              </p:nvSpPr>
              <p:spPr>
                <a:xfrm>
                  <a:off x="6511549" y="3768350"/>
                  <a:ext cx="1365921" cy="452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[2, 4, 3]</a:t>
                  </a:r>
                </a:p>
              </p:txBody>
            </p:sp>
          </p:grpSp>
          <p:cxnSp>
            <p:nvCxnSpPr>
              <p:cNvPr id="73" name="Connector: Curved 72">
                <a:extLst>
                  <a:ext uri="{FF2B5EF4-FFF2-40B4-BE49-F238E27FC236}">
                    <a16:creationId xmlns:a16="http://schemas.microsoft.com/office/drawing/2014/main" id="{FE2E1E26-E149-4F7D-B48D-363C743C5200}"/>
                  </a:ext>
                </a:extLst>
              </p:cNvPr>
              <p:cNvCxnSpPr>
                <a:cxnSpLocks/>
                <a:stCxn id="63" idx="6"/>
                <a:endCxn id="68" idx="1"/>
              </p:cNvCxnSpPr>
              <p:nvPr/>
            </p:nvCxnSpPr>
            <p:spPr>
              <a:xfrm>
                <a:off x="3389244" y="3222408"/>
                <a:ext cx="148732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22CC900-4D69-41F7-866B-CB0CD6E3F236}"/>
                  </a:ext>
                </a:extLst>
              </p:cNvPr>
              <p:cNvGrpSpPr/>
              <p:nvPr/>
            </p:nvGrpSpPr>
            <p:grpSpPr>
              <a:xfrm>
                <a:off x="8517834" y="2669367"/>
                <a:ext cx="3595125" cy="1713996"/>
                <a:chOff x="8472398" y="2623931"/>
                <a:chExt cx="3595125" cy="1713996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A999DD5E-E9D0-43C0-A02F-27A73D38BF82}"/>
                    </a:ext>
                  </a:extLst>
                </p:cNvPr>
                <p:cNvSpPr/>
                <p:nvPr/>
              </p:nvSpPr>
              <p:spPr>
                <a:xfrm>
                  <a:off x="9067327" y="2623931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0FBA9322-24E5-4FBD-916B-70F945FFD916}"/>
                    </a:ext>
                  </a:extLst>
                </p:cNvPr>
                <p:cNvSpPr/>
                <p:nvPr/>
              </p:nvSpPr>
              <p:spPr>
                <a:xfrm>
                  <a:off x="10952921" y="2745329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7" name="Connector: Curved 76">
                  <a:extLst>
                    <a:ext uri="{FF2B5EF4-FFF2-40B4-BE49-F238E27FC236}">
                      <a16:creationId xmlns:a16="http://schemas.microsoft.com/office/drawing/2014/main" id="{4A7F3A1C-E358-4DB4-B461-C3D86A07A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391" y="3176971"/>
                  <a:ext cx="1709530" cy="1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FFD6E94-1D4B-4F7B-AB4F-BE316331F961}"/>
                    </a:ext>
                  </a:extLst>
                </p:cNvPr>
                <p:cNvSpPr txBox="1"/>
                <p:nvPr/>
              </p:nvSpPr>
              <p:spPr>
                <a:xfrm>
                  <a:off x="8472398" y="3768350"/>
                  <a:ext cx="1365921" cy="569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Task 1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98D3225-1ABC-44AA-A274-59972BE5D555}"/>
                    </a:ext>
                  </a:extLst>
                </p:cNvPr>
                <p:cNvSpPr txBox="1"/>
                <p:nvPr/>
              </p:nvSpPr>
              <p:spPr>
                <a:xfrm>
                  <a:off x="10701602" y="3768350"/>
                  <a:ext cx="1365921" cy="452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[2, 4, 3, 1]</a:t>
                  </a:r>
                </a:p>
              </p:txBody>
            </p:sp>
          </p:grpSp>
          <p:cxnSp>
            <p:nvCxnSpPr>
              <p:cNvPr id="80" name="Connector: Curved 79">
                <a:extLst>
                  <a:ext uri="{FF2B5EF4-FFF2-40B4-BE49-F238E27FC236}">
                    <a16:creationId xmlns:a16="http://schemas.microsoft.com/office/drawing/2014/main" id="{BAFE3800-B52B-4F99-B3E1-D254191FCEED}"/>
                  </a:ext>
                </a:extLst>
              </p:cNvPr>
              <p:cNvCxnSpPr>
                <a:cxnSpLocks/>
                <a:stCxn id="69" idx="6"/>
                <a:endCxn id="75" idx="1"/>
              </p:cNvCxnSpPr>
              <p:nvPr/>
            </p:nvCxnSpPr>
            <p:spPr>
              <a:xfrm>
                <a:off x="7625443" y="3222408"/>
                <a:ext cx="1487320" cy="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29DE037E-EBF5-4518-9FD9-12EEC973AF45}"/>
                  </a:ext>
                </a:extLst>
              </p:cNvPr>
              <p:cNvGrpSpPr/>
              <p:nvPr/>
            </p:nvGrpSpPr>
            <p:grpSpPr>
              <a:xfrm>
                <a:off x="45436" y="4558299"/>
                <a:ext cx="3595125" cy="1713996"/>
                <a:chOff x="4282345" y="2623931"/>
                <a:chExt cx="3595125" cy="1713996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C874156-F7F4-4706-B589-86F27F8A240C}"/>
                    </a:ext>
                  </a:extLst>
                </p:cNvPr>
                <p:cNvSpPr/>
                <p:nvPr/>
              </p:nvSpPr>
              <p:spPr>
                <a:xfrm>
                  <a:off x="4877274" y="2623931"/>
                  <a:ext cx="176064" cy="1106083"/>
                </a:xfrm>
                <a:prstGeom prst="rect">
                  <a:avLst/>
                </a:prstGeom>
                <a:solidFill>
                  <a:srgbClr val="FF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B2ECB0A5-B627-4E87-B4FE-24DD19546B52}"/>
                    </a:ext>
                  </a:extLst>
                </p:cNvPr>
                <p:cNvSpPr/>
                <p:nvPr/>
              </p:nvSpPr>
              <p:spPr>
                <a:xfrm>
                  <a:off x="6762868" y="2745329"/>
                  <a:ext cx="863285" cy="863285"/>
                </a:xfrm>
                <a:prstGeom prst="ellipse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84" name="Connector: Curved 83">
                  <a:extLst>
                    <a:ext uri="{FF2B5EF4-FFF2-40B4-BE49-F238E27FC236}">
                      <a16:creationId xmlns:a16="http://schemas.microsoft.com/office/drawing/2014/main" id="{B0821B05-9D96-4D62-AD79-A08FE065D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53338" y="3176971"/>
                  <a:ext cx="1709530" cy="1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591719C-9D7E-44EE-A14C-2338972E5985}"/>
                    </a:ext>
                  </a:extLst>
                </p:cNvPr>
                <p:cNvSpPr txBox="1"/>
                <p:nvPr/>
              </p:nvSpPr>
              <p:spPr>
                <a:xfrm>
                  <a:off x="4282345" y="3768350"/>
                  <a:ext cx="1365921" cy="569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Task 4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8B36011-A5CE-4BB1-B6B9-D75FF104FC23}"/>
                    </a:ext>
                  </a:extLst>
                </p:cNvPr>
                <p:cNvSpPr txBox="1"/>
                <p:nvPr/>
              </p:nvSpPr>
              <p:spPr>
                <a:xfrm>
                  <a:off x="6511549" y="3768350"/>
                  <a:ext cx="1365921" cy="452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[4]</a:t>
                  </a:r>
                </a:p>
              </p:txBody>
            </p:sp>
          </p:grpSp>
          <p:cxnSp>
            <p:nvCxnSpPr>
              <p:cNvPr id="87" name="Connector: Curved 86">
                <a:extLst>
                  <a:ext uri="{FF2B5EF4-FFF2-40B4-BE49-F238E27FC236}">
                    <a16:creationId xmlns:a16="http://schemas.microsoft.com/office/drawing/2014/main" id="{1DB58FCF-012C-42F8-8A20-E8784311971C}"/>
                  </a:ext>
                </a:extLst>
              </p:cNvPr>
              <p:cNvCxnSpPr>
                <a:cxnSpLocks/>
                <a:stCxn id="83" idx="6"/>
                <a:endCxn id="68" idx="1"/>
              </p:cNvCxnSpPr>
              <p:nvPr/>
            </p:nvCxnSpPr>
            <p:spPr>
              <a:xfrm flipV="1">
                <a:off x="3389244" y="3222409"/>
                <a:ext cx="1487320" cy="1888931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CB19-EBE3-ADA5-ED8E-3E7B46316D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984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4730-2D4B-4A2A-AEB3-C782F46E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E6EE4D1-BB1F-4511-9D65-48907A3A4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658"/>
            <a:ext cx="12192000" cy="22546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52456-C02E-D01A-1307-334FDA5B05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145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4730-2D4B-4A2A-AEB3-C782F46E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7491902-CCEB-4C95-8B55-616DDC557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126"/>
            <a:ext cx="12192000" cy="18037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473D4-E692-02B6-6979-A8114A58C6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7261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4730-2D4B-4A2A-AEB3-C782F46E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42D7FC6-BDCB-41D3-A877-AAC74C385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839"/>
            <a:ext cx="12192000" cy="2722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64A5F-9AFF-FAFE-68BA-26CAF55B3C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41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0667-C2EE-0FD5-43B4-C2FCAE7FA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Obfuscation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5238A-6683-7E7D-96FD-65904695F0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F58334-6561-5670-DE57-AFE5E625F076}"/>
              </a:ext>
            </a:extLst>
          </p:cNvPr>
          <p:cNvGrpSpPr/>
          <p:nvPr/>
        </p:nvGrpSpPr>
        <p:grpSpPr>
          <a:xfrm>
            <a:off x="978968" y="2985425"/>
            <a:ext cx="1645508" cy="1500004"/>
            <a:chOff x="702276" y="2405654"/>
            <a:chExt cx="1645508" cy="15000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C2185F-59B7-885D-E115-BEDB7865B5E1}"/>
                </a:ext>
              </a:extLst>
            </p:cNvPr>
            <p:cNvSpPr txBox="1"/>
            <p:nvPr/>
          </p:nvSpPr>
          <p:spPr>
            <a:xfrm>
              <a:off x="714387" y="2405654"/>
              <a:ext cx="1621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Original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3E7986-688B-F0CB-4B40-D1AF400382E3}"/>
                </a:ext>
              </a:extLst>
            </p:cNvPr>
            <p:cNvGrpSpPr/>
            <p:nvPr/>
          </p:nvGrpSpPr>
          <p:grpSpPr>
            <a:xfrm>
              <a:off x="702276" y="2944609"/>
              <a:ext cx="1645508" cy="961049"/>
              <a:chOff x="702276" y="2944609"/>
              <a:chExt cx="1645508" cy="961049"/>
            </a:xfrm>
          </p:grpSpPr>
          <p:sp>
            <p:nvSpPr>
              <p:cNvPr id="20" name="Rectangle: Single Corner Snipped 19">
                <a:extLst>
                  <a:ext uri="{FF2B5EF4-FFF2-40B4-BE49-F238E27FC236}">
                    <a16:creationId xmlns:a16="http://schemas.microsoft.com/office/drawing/2014/main" id="{DB4FDF2C-78D0-F542-49E0-57B9EC75EFB8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7EBB22-0DA3-D8C7-D597-8D8984F610F4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D8111E-6F8D-D385-5606-2394B954FEC0}"/>
              </a:ext>
            </a:extLst>
          </p:cNvPr>
          <p:cNvCxnSpPr>
            <a:cxnSpLocks/>
          </p:cNvCxnSpPr>
          <p:nvPr/>
        </p:nvCxnSpPr>
        <p:spPr>
          <a:xfrm>
            <a:off x="2636685" y="4004905"/>
            <a:ext cx="2091473" cy="3144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493A56-7733-B4BA-3AD2-9D73755FC157}"/>
              </a:ext>
            </a:extLst>
          </p:cNvPr>
          <p:cNvSpPr txBox="1"/>
          <p:nvPr/>
        </p:nvSpPr>
        <p:spPr>
          <a:xfrm>
            <a:off x="2980959" y="3571125"/>
            <a:ext cx="11841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Obfuscate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8D4AA9-3B90-05F3-DC82-1CE85B776B4F}"/>
              </a:ext>
            </a:extLst>
          </p:cNvPr>
          <p:cNvGrpSpPr/>
          <p:nvPr/>
        </p:nvGrpSpPr>
        <p:grpSpPr>
          <a:xfrm>
            <a:off x="4715949" y="3006669"/>
            <a:ext cx="1645508" cy="1500004"/>
            <a:chOff x="4142065" y="2437094"/>
            <a:chExt cx="1645508" cy="15000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5E640E-0137-E625-2BD6-7FCE67E0C521}"/>
                </a:ext>
              </a:extLst>
            </p:cNvPr>
            <p:cNvSpPr txBox="1"/>
            <p:nvPr/>
          </p:nvSpPr>
          <p:spPr>
            <a:xfrm>
              <a:off x="4154176" y="2437094"/>
              <a:ext cx="1621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B0D09E-28E3-5947-CF84-05A97BB45AB6}"/>
                </a:ext>
              </a:extLst>
            </p:cNvPr>
            <p:cNvGrpSpPr/>
            <p:nvPr/>
          </p:nvGrpSpPr>
          <p:grpSpPr>
            <a:xfrm>
              <a:off x="4142065" y="2976049"/>
              <a:ext cx="1645508" cy="961049"/>
              <a:chOff x="4142065" y="2976049"/>
              <a:chExt cx="1645508" cy="961049"/>
            </a:xfrm>
          </p:grpSpPr>
          <p:sp>
            <p:nvSpPr>
              <p:cNvPr id="27" name="Rectangle: Single Corner Snipped 3">
                <a:extLst>
                  <a:ext uri="{FF2B5EF4-FFF2-40B4-BE49-F238E27FC236}">
                    <a16:creationId xmlns:a16="http://schemas.microsoft.com/office/drawing/2014/main" id="{BD47463A-E718-081A-C5B0-9628FB7C7257}"/>
                  </a:ext>
                </a:extLst>
              </p:cNvPr>
              <p:cNvSpPr/>
              <p:nvPr/>
            </p:nvSpPr>
            <p:spPr>
              <a:xfrm>
                <a:off x="4142065" y="297604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227DB1-E692-1E12-E9E2-F8DE5D52D568}"/>
                  </a:ext>
                </a:extLst>
              </p:cNvPr>
              <p:cNvSpPr/>
              <p:nvPr/>
            </p:nvSpPr>
            <p:spPr>
              <a:xfrm>
                <a:off x="4392047" y="318709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72BB12C-1FAC-D0C7-FF5D-CF9B213B6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961049"/>
          </a:xfrm>
        </p:spPr>
        <p:txBody>
          <a:bodyPr/>
          <a:lstStyle/>
          <a:p>
            <a:r>
              <a:rPr lang="en-US" dirty="0"/>
              <a:t>How well does it prevent reverse engineers from accomplishing their goals?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8B4A0ED-10BA-C538-582B-9EF072C0BEC7}"/>
              </a:ext>
            </a:extLst>
          </p:cNvPr>
          <p:cNvSpPr txBox="1">
            <a:spLocks/>
          </p:cNvSpPr>
          <p:nvPr/>
        </p:nvSpPr>
        <p:spPr>
          <a:xfrm>
            <a:off x="838200" y="5595824"/>
            <a:ext cx="10515600" cy="106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b="1" dirty="0">
                <a:solidFill>
                  <a:srgbClr val="FF0000"/>
                </a:solidFill>
              </a:rPr>
              <a:t>Reverse engineering hinges on human expertise and intuition</a:t>
            </a:r>
          </a:p>
          <a:p>
            <a:pPr lvl="1" hangingPunct="1"/>
            <a:r>
              <a:rPr lang="en-US" dirty="0"/>
              <a:t>Evaluating this is difficult</a:t>
            </a:r>
          </a:p>
        </p:txBody>
      </p:sp>
      <p:sp>
        <p:nvSpPr>
          <p:cNvPr id="31" name="Rectangle: Single Corner Snipped 3">
            <a:extLst>
              <a:ext uri="{FF2B5EF4-FFF2-40B4-BE49-F238E27FC236}">
                <a16:creationId xmlns:a16="http://schemas.microsoft.com/office/drawing/2014/main" id="{FFE82CF3-2D5A-031D-1F90-78F52D3C35CC}"/>
              </a:ext>
            </a:extLst>
          </p:cNvPr>
          <p:cNvSpPr/>
          <p:nvPr/>
        </p:nvSpPr>
        <p:spPr>
          <a:xfrm>
            <a:off x="8367067" y="2467951"/>
            <a:ext cx="1645508" cy="961049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75141E-D146-391E-E29E-25DCEFB33921}"/>
              </a:ext>
            </a:extLst>
          </p:cNvPr>
          <p:cNvSpPr/>
          <p:nvPr/>
        </p:nvSpPr>
        <p:spPr>
          <a:xfrm>
            <a:off x="10149263" y="2811041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</a:t>
            </a:r>
          </a:p>
        </p:txBody>
      </p:sp>
      <p:pic>
        <p:nvPicPr>
          <p:cNvPr id="33" name="Graphic 32" descr="Users with solid fill">
            <a:extLst>
              <a:ext uri="{FF2B5EF4-FFF2-40B4-BE49-F238E27FC236}">
                <a16:creationId xmlns:a16="http://schemas.microsoft.com/office/drawing/2014/main" id="{52DE6D2E-2346-283C-D999-86E62D230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548" y="3174746"/>
            <a:ext cx="2033006" cy="2033006"/>
          </a:xfrm>
          <a:prstGeom prst="rect">
            <a:avLst/>
          </a:prstGeom>
        </p:spPr>
      </p:pic>
      <p:sp>
        <p:nvSpPr>
          <p:cNvPr id="34" name="Rectangle: Single Corner Snipped 3">
            <a:extLst>
              <a:ext uri="{FF2B5EF4-FFF2-40B4-BE49-F238E27FC236}">
                <a16:creationId xmlns:a16="http://schemas.microsoft.com/office/drawing/2014/main" id="{12FF8236-1D93-DC71-399F-A3849FBFEA01}"/>
              </a:ext>
            </a:extLst>
          </p:cNvPr>
          <p:cNvSpPr/>
          <p:nvPr/>
        </p:nvSpPr>
        <p:spPr>
          <a:xfrm>
            <a:off x="8367067" y="3554414"/>
            <a:ext cx="1645508" cy="961049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Cracked</a:t>
            </a:r>
          </a:p>
        </p:txBody>
      </p:sp>
      <p:sp>
        <p:nvSpPr>
          <p:cNvPr id="36" name="Rectangle: Single Corner Snipped 3">
            <a:extLst>
              <a:ext uri="{FF2B5EF4-FFF2-40B4-BE49-F238E27FC236}">
                <a16:creationId xmlns:a16="http://schemas.microsoft.com/office/drawing/2014/main" id="{19C3472F-CF5F-F7C4-71C7-4218C15A237B}"/>
              </a:ext>
            </a:extLst>
          </p:cNvPr>
          <p:cNvSpPr/>
          <p:nvPr/>
        </p:nvSpPr>
        <p:spPr>
          <a:xfrm>
            <a:off x="8367067" y="4640876"/>
            <a:ext cx="1645508" cy="961049"/>
          </a:xfrm>
          <a:prstGeom prst="snip1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Code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915814-DD2E-DB14-A1DD-0919705C197F}"/>
              </a:ext>
            </a:extLst>
          </p:cNvPr>
          <p:cNvCxnSpPr>
            <a:cxnSpLocks/>
            <a:stCxn id="27" idx="0"/>
            <a:endCxn id="31" idx="2"/>
          </p:cNvCxnSpPr>
          <p:nvPr/>
        </p:nvCxnSpPr>
        <p:spPr>
          <a:xfrm flipV="1">
            <a:off x="6361457" y="2948476"/>
            <a:ext cx="2005610" cy="1077673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3AB323-FB85-5AD1-68FD-5C248890C65A}"/>
              </a:ext>
            </a:extLst>
          </p:cNvPr>
          <p:cNvCxnSpPr>
            <a:cxnSpLocks/>
            <a:stCxn id="27" idx="0"/>
            <a:endCxn id="34" idx="2"/>
          </p:cNvCxnSpPr>
          <p:nvPr/>
        </p:nvCxnSpPr>
        <p:spPr>
          <a:xfrm>
            <a:off x="6361457" y="4026149"/>
            <a:ext cx="2005610" cy="8790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6D57C5-AE6A-185C-F64A-22C09A25CE0E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>
            <a:off x="6361457" y="4026149"/>
            <a:ext cx="2005610" cy="1095252"/>
          </a:xfrm>
          <a:prstGeom prst="straightConnector1">
            <a:avLst/>
          </a:prstGeom>
          <a:noFill/>
          <a:ln w="825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3735F92-DED6-5CB4-C6BA-8682596AED23}"/>
              </a:ext>
            </a:extLst>
          </p:cNvPr>
          <p:cNvSpPr txBox="1"/>
          <p:nvPr/>
        </p:nvSpPr>
        <p:spPr>
          <a:xfrm>
            <a:off x="6668972" y="2552279"/>
            <a:ext cx="135884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How long?</a:t>
            </a:r>
          </a:p>
        </p:txBody>
      </p:sp>
    </p:spTree>
    <p:extLst>
      <p:ext uri="{BB962C8B-B14F-4D97-AF65-F5344CB8AC3E}">
        <p14:creationId xmlns:p14="http://schemas.microsoft.com/office/powerpoint/2010/main" val="2466047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 animBg="1"/>
      <p:bldP spid="32" grpId="0" animBg="1"/>
      <p:bldP spid="34" grpId="0" animBg="1"/>
      <p:bldP spid="36" grpId="0" animBg="1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5D5E-E3D4-38E7-A0BC-0D516F18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Obfuscating Transformations Wisely</a:t>
            </a:r>
          </a:p>
        </p:txBody>
      </p:sp>
      <p:pic>
        <p:nvPicPr>
          <p:cNvPr id="4" name="Graphic 3" descr="Users with solid fill">
            <a:extLst>
              <a:ext uri="{FF2B5EF4-FFF2-40B4-BE49-F238E27FC236}">
                <a16:creationId xmlns:a16="http://schemas.microsoft.com/office/drawing/2014/main" id="{F83D225A-422C-68B4-B39A-E5F5FA8D2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7540" y="4798920"/>
            <a:ext cx="2324356" cy="23243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CA2095-B140-42C0-8152-796429C83AEB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918754" y="3456574"/>
            <a:ext cx="2091473" cy="15305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F90228-E15B-2881-9B64-39EF49BD9C34}"/>
              </a:ext>
            </a:extLst>
          </p:cNvPr>
          <p:cNvSpPr txBox="1"/>
          <p:nvPr/>
        </p:nvSpPr>
        <p:spPr>
          <a:xfrm>
            <a:off x="7183638" y="2981368"/>
            <a:ext cx="11841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Distribute</a:t>
            </a:r>
          </a:p>
        </p:txBody>
      </p:sp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726C6447-53DE-447F-A713-646107E64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0803" y="4182000"/>
            <a:ext cx="2324356" cy="23243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DDCA2E2-B193-E195-546E-E10FACFA6C7A}"/>
              </a:ext>
            </a:extLst>
          </p:cNvPr>
          <p:cNvGrpSpPr/>
          <p:nvPr/>
        </p:nvGrpSpPr>
        <p:grpSpPr>
          <a:xfrm>
            <a:off x="1536265" y="2405654"/>
            <a:ext cx="1645508" cy="1500004"/>
            <a:chOff x="702276" y="2405654"/>
            <a:chExt cx="1645508" cy="15000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0B05CD-1D83-7F81-E583-CDFB1B5D6E3E}"/>
                </a:ext>
              </a:extLst>
            </p:cNvPr>
            <p:cNvSpPr txBox="1"/>
            <p:nvPr/>
          </p:nvSpPr>
          <p:spPr>
            <a:xfrm>
              <a:off x="714387" y="2405654"/>
              <a:ext cx="1621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Original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355CC1-3BA7-A904-13D9-9EEAD6EDFC5F}"/>
                </a:ext>
              </a:extLst>
            </p:cNvPr>
            <p:cNvGrpSpPr/>
            <p:nvPr/>
          </p:nvGrpSpPr>
          <p:grpSpPr>
            <a:xfrm>
              <a:off x="702276" y="2944609"/>
              <a:ext cx="1645508" cy="961049"/>
              <a:chOff x="702276" y="2944609"/>
              <a:chExt cx="1645508" cy="961049"/>
            </a:xfrm>
          </p:grpSpPr>
          <p:sp>
            <p:nvSpPr>
              <p:cNvPr id="11" name="Rectangle: Single Corner Snipped 10">
                <a:extLst>
                  <a:ext uri="{FF2B5EF4-FFF2-40B4-BE49-F238E27FC236}">
                    <a16:creationId xmlns:a16="http://schemas.microsoft.com/office/drawing/2014/main" id="{A51B49AF-2B0A-83B2-2CD7-C4FA506922EC}"/>
                  </a:ext>
                </a:extLst>
              </p:cNvPr>
              <p:cNvSpPr/>
              <p:nvPr/>
            </p:nvSpPr>
            <p:spPr>
              <a:xfrm>
                <a:off x="702276" y="294460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F187C8-A546-E173-3453-E233969806D1}"/>
                  </a:ext>
                </a:extLst>
              </p:cNvPr>
              <p:cNvSpPr/>
              <p:nvPr/>
            </p:nvSpPr>
            <p:spPr>
              <a:xfrm>
                <a:off x="952258" y="315565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Rectangle: Single Corner Snipped 3">
            <a:extLst>
              <a:ext uri="{FF2B5EF4-FFF2-40B4-BE49-F238E27FC236}">
                <a16:creationId xmlns:a16="http://schemas.microsoft.com/office/drawing/2014/main" id="{A1C8D1E9-8CAB-E7A6-FD69-4AC44E675B82}"/>
              </a:ext>
            </a:extLst>
          </p:cNvPr>
          <p:cNvSpPr/>
          <p:nvPr/>
        </p:nvSpPr>
        <p:spPr>
          <a:xfrm>
            <a:off x="9010227" y="2991354"/>
            <a:ext cx="1645508" cy="961049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435B32-EC33-C260-7186-6F5C45AE66D7}"/>
              </a:ext>
            </a:extLst>
          </p:cNvPr>
          <p:cNvSpPr/>
          <p:nvPr/>
        </p:nvSpPr>
        <p:spPr>
          <a:xfrm>
            <a:off x="9260209" y="3202401"/>
            <a:ext cx="765332" cy="523220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2FB046-4452-100E-4C50-14CEBB75C813}"/>
              </a:ext>
            </a:extLst>
          </p:cNvPr>
          <p:cNvCxnSpPr>
            <a:cxnSpLocks/>
          </p:cNvCxnSpPr>
          <p:nvPr/>
        </p:nvCxnSpPr>
        <p:spPr>
          <a:xfrm>
            <a:off x="3193982" y="3425134"/>
            <a:ext cx="2091473" cy="31440"/>
          </a:xfrm>
          <a:prstGeom prst="straightConnector1">
            <a:avLst/>
          </a:prstGeom>
          <a:noFill/>
          <a:ln w="825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87674F-D2FC-E3D1-A4AE-075F32BE0C2C}"/>
              </a:ext>
            </a:extLst>
          </p:cNvPr>
          <p:cNvSpPr txBox="1"/>
          <p:nvPr/>
        </p:nvSpPr>
        <p:spPr>
          <a:xfrm>
            <a:off x="3538256" y="2991354"/>
            <a:ext cx="11841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Obfuscate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27252D-6CE7-6605-CEA2-F6DA2060D9AB}"/>
              </a:ext>
            </a:extLst>
          </p:cNvPr>
          <p:cNvGrpSpPr/>
          <p:nvPr/>
        </p:nvGrpSpPr>
        <p:grpSpPr>
          <a:xfrm>
            <a:off x="5273246" y="2426898"/>
            <a:ext cx="1645508" cy="1500004"/>
            <a:chOff x="4142065" y="2437094"/>
            <a:chExt cx="1645508" cy="15000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AB6606-6EA6-3830-30F5-4B113D981008}"/>
                </a:ext>
              </a:extLst>
            </p:cNvPr>
            <p:cNvSpPr txBox="1"/>
            <p:nvPr/>
          </p:nvSpPr>
          <p:spPr>
            <a:xfrm>
              <a:off x="4154176" y="2437094"/>
              <a:ext cx="1621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Protected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E228CA-332D-D538-666D-26C17CE54A64}"/>
                </a:ext>
              </a:extLst>
            </p:cNvPr>
            <p:cNvGrpSpPr/>
            <p:nvPr/>
          </p:nvGrpSpPr>
          <p:grpSpPr>
            <a:xfrm>
              <a:off x="4142065" y="2976049"/>
              <a:ext cx="1645508" cy="961049"/>
              <a:chOff x="4142065" y="2976049"/>
              <a:chExt cx="1645508" cy="961049"/>
            </a:xfrm>
          </p:grpSpPr>
          <p:sp>
            <p:nvSpPr>
              <p:cNvPr id="20" name="Rectangle: Single Corner Snipped 3">
                <a:extLst>
                  <a:ext uri="{FF2B5EF4-FFF2-40B4-BE49-F238E27FC236}">
                    <a16:creationId xmlns:a16="http://schemas.microsoft.com/office/drawing/2014/main" id="{F17AE749-24EA-56FD-56C0-E298D31CAE37}"/>
                  </a:ext>
                </a:extLst>
              </p:cNvPr>
              <p:cNvSpPr/>
              <p:nvPr/>
            </p:nvSpPr>
            <p:spPr>
              <a:xfrm>
                <a:off x="4142065" y="2976049"/>
                <a:ext cx="1645508" cy="961049"/>
              </a:xfrm>
              <a:prstGeom prst="snip1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AF882D-2054-90C7-3C05-F60D255274DE}"/>
                  </a:ext>
                </a:extLst>
              </p:cNvPr>
              <p:cNvSpPr/>
              <p:nvPr/>
            </p:nvSpPr>
            <p:spPr>
              <a:xfrm>
                <a:off x="4392047" y="3187096"/>
                <a:ext cx="765332" cy="523220"/>
              </a:xfrm>
              <a:prstGeom prst="rect">
                <a:avLst/>
              </a:prstGeom>
              <a:solidFill>
                <a:srgbClr val="66C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F60135-6E3D-0E48-8165-40267D3E381C}"/>
              </a:ext>
            </a:extLst>
          </p:cNvPr>
          <p:cNvCxnSpPr>
            <a:cxnSpLocks/>
          </p:cNvCxnSpPr>
          <p:nvPr/>
        </p:nvCxnSpPr>
        <p:spPr>
          <a:xfrm flipV="1">
            <a:off x="4153050" y="3469192"/>
            <a:ext cx="20703" cy="1581273"/>
          </a:xfrm>
          <a:prstGeom prst="straightConnector1">
            <a:avLst/>
          </a:prstGeom>
          <a:noFill/>
          <a:ln w="8255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Rectangle: Beveled 22">
            <a:extLst>
              <a:ext uri="{FF2B5EF4-FFF2-40B4-BE49-F238E27FC236}">
                <a16:creationId xmlns:a16="http://schemas.microsoft.com/office/drawing/2014/main" id="{BBB9D6C3-006F-A654-C35D-36E8A6E85B16}"/>
              </a:ext>
            </a:extLst>
          </p:cNvPr>
          <p:cNvSpPr/>
          <p:nvPr/>
        </p:nvSpPr>
        <p:spPr>
          <a:xfrm>
            <a:off x="2011336" y="4073494"/>
            <a:ext cx="1812852" cy="777059"/>
          </a:xfrm>
          <a:prstGeom prst="bevel">
            <a:avLst/>
          </a:prstGeom>
          <a:solidFill>
            <a:schemeClr val="bg1"/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9484DE-CE1F-F9D2-6219-C85CBA3F5DCF}"/>
              </a:ext>
            </a:extLst>
          </p:cNvPr>
          <p:cNvSpPr txBox="1"/>
          <p:nvPr/>
        </p:nvSpPr>
        <p:spPr>
          <a:xfrm>
            <a:off x="8906793" y="1543879"/>
            <a:ext cx="1869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Estimated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Lifetime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 the Wild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BD670-F0E6-F0BC-FF6A-88248F98E390}"/>
              </a:ext>
            </a:extLst>
          </p:cNvPr>
          <p:cNvSpPr txBox="1"/>
          <p:nvPr/>
        </p:nvSpPr>
        <p:spPr>
          <a:xfrm>
            <a:off x="1739177" y="4910467"/>
            <a:ext cx="24242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(Strength, Performance)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9522A-C2D9-09C5-81FE-2B5724668B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94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 animBg="1"/>
      <p:bldP spid="16" grpId="0"/>
      <p:bldP spid="23" grpId="0" animBg="1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2408</Words>
  <Application>Microsoft Office PowerPoint</Application>
  <PresentationFormat>Widescreen</PresentationFormat>
  <Paragraphs>624</Paragraphs>
  <Slides>74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Courier</vt:lpstr>
      <vt:lpstr>Courier New</vt:lpstr>
      <vt:lpstr>Helvetica</vt:lpstr>
      <vt:lpstr>Helvetica </vt:lpstr>
      <vt:lpstr>Office Theme</vt:lpstr>
      <vt:lpstr>Remotely Observing Reverse Engineers to Evaluate Software Protection</vt:lpstr>
      <vt:lpstr>Man-At-The-End Scenario</vt:lpstr>
      <vt:lpstr>PowerPoint Presentation</vt:lpstr>
      <vt:lpstr>Obfuscation vs. Reverse Engineering</vt:lpstr>
      <vt:lpstr>Obfuscation – Tools and Techniques</vt:lpstr>
      <vt:lpstr>Reverse Engineering – Tools and Techniques</vt:lpstr>
      <vt:lpstr>Evaluating Protections and Attacks</vt:lpstr>
      <vt:lpstr>How Well Does Obfuscation Work?</vt:lpstr>
      <vt:lpstr>Choosing Obfuscating Transformations Wisely</vt:lpstr>
      <vt:lpstr>Software Complexity Metrics</vt:lpstr>
      <vt:lpstr>Studies of Students</vt:lpstr>
      <vt:lpstr>Studies of Professional Reverse Engineers</vt:lpstr>
      <vt:lpstr>Performance of Current Tools</vt:lpstr>
      <vt:lpstr>Monitoring Study (USENIX 2022)</vt:lpstr>
      <vt:lpstr>Academic Obfuscation Evaluation</vt:lpstr>
      <vt:lpstr>This work: Remotely Monitored Human Studies</vt:lpstr>
      <vt:lpstr>Main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Results…</vt:lpstr>
      <vt:lpstr>Challenge Generation</vt:lpstr>
      <vt:lpstr>Challenge Types</vt:lpstr>
      <vt:lpstr>Tools</vt:lpstr>
      <vt:lpstr>Issues</vt:lpstr>
      <vt:lpstr>Recruiting Subjects</vt:lpstr>
      <vt:lpstr>Promoting Events</vt:lpstr>
      <vt:lpstr>Participant Compensation</vt:lpstr>
      <vt:lpstr>Issues</vt:lpstr>
      <vt:lpstr>Collecting Data</vt:lpstr>
      <vt:lpstr>PowerPoint Presentation</vt:lpstr>
      <vt:lpstr>Endpoint Monitor</vt:lpstr>
      <vt:lpstr>Requirements</vt:lpstr>
      <vt:lpstr>Performance</vt:lpstr>
      <vt:lpstr>Analyzing and Annotating Data</vt:lpstr>
      <vt:lpstr>Analysis Process</vt:lpstr>
      <vt:lpstr>What do Annotations Describe?</vt:lpstr>
      <vt:lpstr>Process Graph View</vt:lpstr>
      <vt:lpstr>PowerPoint Presentation</vt:lpstr>
      <vt:lpstr>Outcome – “Gantt Chart” of Annotations</vt:lpstr>
      <vt:lpstr>Annotation Variance</vt:lpstr>
      <vt:lpstr>Issues</vt:lpstr>
      <vt:lpstr>Future Work: Faster Annotation</vt:lpstr>
      <vt:lpstr>From Annotations to Models</vt:lpstr>
      <vt:lpstr> Modeling Process</vt:lpstr>
      <vt:lpstr>Building Models</vt:lpstr>
      <vt:lpstr>Example</vt:lpstr>
      <vt:lpstr>Generated Petri Net</vt:lpstr>
      <vt:lpstr>Building Models From Annotations</vt:lpstr>
      <vt:lpstr>Annotation Relationships</vt:lpstr>
      <vt:lpstr>Example</vt:lpstr>
      <vt:lpstr>Issues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Questions?</vt:lpstr>
      <vt:lpstr>Extras</vt:lpstr>
      <vt:lpstr>Grading Submissions</vt:lpstr>
      <vt:lpstr>Architecture</vt:lpstr>
      <vt:lpstr>Relationships to Petri Nets</vt:lpstr>
      <vt:lpstr>Hierarchical Relationships</vt:lpstr>
      <vt:lpstr>Sequential Relationships</vt:lpstr>
      <vt:lpstr>Multiple Predecessors</vt:lpstr>
      <vt:lpstr>Examples</vt:lpstr>
      <vt:lpstr>Examples</vt:lpstr>
      <vt:lpstr>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Remotely Observing Reverse Engineers to Evaluate Software Protection</dc:title>
  <dc:creator>Claire Taylor</dc:creator>
  <cp:lastModifiedBy>Taylor, Claire Garrett - (cgtboy1988)</cp:lastModifiedBy>
  <cp:revision>486</cp:revision>
  <dcterms:modified xsi:type="dcterms:W3CDTF">2022-04-29T20:55:48Z</dcterms:modified>
</cp:coreProperties>
</file>